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Poppins Bold" charset="1" panose="00000800000000000000"/>
      <p:regular r:id="rId22"/>
    </p:embeddedFont>
    <p:embeddedFont>
      <p:font typeface="Poppins" charset="1" panose="00000500000000000000"/>
      <p:regular r:id="rId23"/>
    </p:embeddedFont>
    <p:embeddedFont>
      <p:font typeface="Arimo" charset="1" panose="020B0604020202020204"/>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9.jpeg" Type="http://schemas.openxmlformats.org/officeDocument/2006/relationships/image"/><Relationship Id="rId5" Target="../media/image4.png" Type="http://schemas.openxmlformats.org/officeDocument/2006/relationships/image"/><Relationship Id="rId6" Target="../media/image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media/image4.png" Type="http://schemas.openxmlformats.org/officeDocument/2006/relationships/image"/><Relationship Id="rId7" Target="../media/image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4.png" Type="http://schemas.openxmlformats.org/officeDocument/2006/relationships/image"/><Relationship Id="rId4" Target="../media/image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29.png" Type="http://schemas.openxmlformats.org/officeDocument/2006/relationships/image"/><Relationship Id="rId4" Target="../media/image4.png" Type="http://schemas.openxmlformats.org/officeDocument/2006/relationships/image"/><Relationship Id="rId5" Target="../media/image3.pn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 Id="rId5" Target="../media/image4.png" Type="http://schemas.openxmlformats.org/officeDocument/2006/relationships/image"/><Relationship Id="rId6"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4.png" Type="http://schemas.openxmlformats.org/officeDocument/2006/relationships/image"/><Relationship Id="rId4" Target="../media/image3.png" Type="http://schemas.openxmlformats.org/officeDocument/2006/relationships/image"/><Relationship Id="rId5"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jpeg" Type="http://schemas.openxmlformats.org/officeDocument/2006/relationships/image"/><Relationship Id="rId4" Target="../media/image11.jpeg" Type="http://schemas.openxmlformats.org/officeDocument/2006/relationships/image"/><Relationship Id="rId5" Target="../media/image4.png" Type="http://schemas.openxmlformats.org/officeDocument/2006/relationships/image"/><Relationship Id="rId6"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4.png" Type="http://schemas.openxmlformats.org/officeDocument/2006/relationships/image"/><Relationship Id="rId4" Target="../media/image3.png" Type="http://schemas.openxmlformats.org/officeDocument/2006/relationships/image"/><Relationship Id="rId5"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4.png" Type="http://schemas.openxmlformats.org/officeDocument/2006/relationships/image"/><Relationship Id="rId4"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png" Type="http://schemas.openxmlformats.org/officeDocument/2006/relationships/image"/><Relationship Id="rId4" Target="../media/image14.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4.png" Type="http://schemas.openxmlformats.org/officeDocument/2006/relationships/image"/><Relationship Id="rId5" Target="../media/image3.png" Type="http://schemas.openxmlformats.org/officeDocument/2006/relationships/image"/></Relationships>
</file>

<file path=ppt/slides/slide1.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5400000">
            <a:off x="1739206" y="5279378"/>
            <a:ext cx="1138471" cy="238425"/>
            <a:chOff x="0" y="0"/>
            <a:chExt cx="1517962" cy="317900"/>
          </a:xfrm>
        </p:grpSpPr>
        <p:grpSp>
          <p:nvGrpSpPr>
            <p:cNvPr name="Group 3" id="3"/>
            <p:cNvGrpSpPr/>
            <p:nvPr/>
          </p:nvGrpSpPr>
          <p:grpSpPr>
            <a:xfrm rot="0">
              <a:off x="0" y="0"/>
              <a:ext cx="1021780" cy="317900"/>
              <a:chOff x="0" y="0"/>
              <a:chExt cx="108019" cy="33607"/>
            </a:xfrm>
          </p:grpSpPr>
          <p:sp>
            <p:nvSpPr>
              <p:cNvPr name="Freeform 4" id="4"/>
              <p:cNvSpPr/>
              <p:nvPr/>
            </p:nvSpPr>
            <p:spPr>
              <a:xfrm flipH="false" flipV="false" rot="0">
                <a:off x="0" y="0"/>
                <a:ext cx="108019" cy="33607"/>
              </a:xfrm>
              <a:custGeom>
                <a:avLst/>
                <a:gdLst/>
                <a:ahLst/>
                <a:cxnLst/>
                <a:rect r="r" b="b" t="t" l="l"/>
                <a:pathLst>
                  <a:path h="33607" w="108019">
                    <a:moveTo>
                      <a:pt x="16804" y="0"/>
                    </a:moveTo>
                    <a:lnTo>
                      <a:pt x="91215" y="0"/>
                    </a:lnTo>
                    <a:cubicBezTo>
                      <a:pt x="95672" y="0"/>
                      <a:pt x="99946" y="1770"/>
                      <a:pt x="103097" y="4922"/>
                    </a:cubicBezTo>
                    <a:cubicBezTo>
                      <a:pt x="106249" y="8073"/>
                      <a:pt x="108019" y="12347"/>
                      <a:pt x="108019" y="16804"/>
                    </a:cubicBezTo>
                    <a:lnTo>
                      <a:pt x="108019" y="16804"/>
                    </a:lnTo>
                    <a:cubicBezTo>
                      <a:pt x="108019" y="26084"/>
                      <a:pt x="100496" y="33607"/>
                      <a:pt x="91215" y="33607"/>
                    </a:cubicBezTo>
                    <a:lnTo>
                      <a:pt x="16804" y="33607"/>
                    </a:lnTo>
                    <a:cubicBezTo>
                      <a:pt x="7523" y="33607"/>
                      <a:pt x="0" y="26084"/>
                      <a:pt x="0" y="16804"/>
                    </a:cubicBezTo>
                    <a:lnTo>
                      <a:pt x="0" y="16804"/>
                    </a:lnTo>
                    <a:cubicBezTo>
                      <a:pt x="0" y="7523"/>
                      <a:pt x="7523" y="0"/>
                      <a:pt x="16804" y="0"/>
                    </a:cubicBezTo>
                    <a:close/>
                  </a:path>
                </a:pathLst>
              </a:custGeom>
              <a:gradFill rotWithShape="true">
                <a:gsLst>
                  <a:gs pos="0">
                    <a:srgbClr val="FFFFFF">
                      <a:alpha val="100000"/>
                    </a:srgbClr>
                  </a:gs>
                  <a:gs pos="50000">
                    <a:srgbClr val="A4A4A4">
                      <a:alpha val="100000"/>
                    </a:srgbClr>
                  </a:gs>
                  <a:gs pos="100000">
                    <a:srgbClr val="000000">
                      <a:alpha val="100000"/>
                    </a:srgbClr>
                  </a:gs>
                </a:gsLst>
                <a:lin ang="0"/>
              </a:gradFill>
              <a:ln cap="sq">
                <a:noFill/>
                <a:prstDash val="solid"/>
                <a:miter/>
              </a:ln>
            </p:spPr>
          </p:sp>
          <p:sp>
            <p:nvSpPr>
              <p:cNvPr name="TextBox 5" id="5"/>
              <p:cNvSpPr txBox="true"/>
              <p:nvPr/>
            </p:nvSpPr>
            <p:spPr>
              <a:xfrm>
                <a:off x="0" y="-57150"/>
                <a:ext cx="108019" cy="90757"/>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200062" y="0"/>
              <a:ext cx="317900" cy="31790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50000">
                    <a:srgbClr val="A4A4A4">
                      <a:alpha val="100000"/>
                    </a:srgbClr>
                  </a:gs>
                  <a:gs pos="100000">
                    <a:srgbClr val="000000">
                      <a:alpha val="100000"/>
                    </a:srgbClr>
                  </a:gs>
                </a:gsLst>
                <a:lin ang="0"/>
              </a:gradFill>
              <a:ln cap="sq">
                <a:noFill/>
                <a:prstDash val="solid"/>
                <a:miter/>
              </a:ln>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2659"/>
                  </a:lnSpc>
                  <a:spcBef>
                    <a:spcPct val="0"/>
                  </a:spcBef>
                </a:pPr>
              </a:p>
            </p:txBody>
          </p:sp>
        </p:grpSp>
      </p:grpSp>
      <p:sp>
        <p:nvSpPr>
          <p:cNvPr name="Freeform 9" id="9"/>
          <p:cNvSpPr/>
          <p:nvPr/>
        </p:nvSpPr>
        <p:spPr>
          <a:xfrm flipH="false" flipV="false" rot="0">
            <a:off x="1028700" y="853229"/>
            <a:ext cx="3635217" cy="652534"/>
          </a:xfrm>
          <a:custGeom>
            <a:avLst/>
            <a:gdLst/>
            <a:ahLst/>
            <a:cxnLst/>
            <a:rect r="r" b="b" t="t" l="l"/>
            <a:pathLst>
              <a:path h="652534" w="3635217">
                <a:moveTo>
                  <a:pt x="0" y="0"/>
                </a:moveTo>
                <a:lnTo>
                  <a:pt x="3635217" y="0"/>
                </a:lnTo>
                <a:lnTo>
                  <a:pt x="3635217" y="652534"/>
                </a:lnTo>
                <a:lnTo>
                  <a:pt x="0" y="652534"/>
                </a:lnTo>
                <a:lnTo>
                  <a:pt x="0" y="0"/>
                </a:lnTo>
                <a:close/>
              </a:path>
            </a:pathLst>
          </a:custGeom>
          <a:blipFill>
            <a:blip r:embed="rId2"/>
            <a:stretch>
              <a:fillRect l="0" t="-225593" r="0" b="-231498"/>
            </a:stretch>
          </a:blipFill>
        </p:spPr>
      </p:sp>
      <p:sp>
        <p:nvSpPr>
          <p:cNvPr name="Freeform 10" id="10"/>
          <p:cNvSpPr/>
          <p:nvPr/>
        </p:nvSpPr>
        <p:spPr>
          <a:xfrm flipH="false" flipV="false" rot="0">
            <a:off x="604703" y="8979931"/>
            <a:ext cx="2295754" cy="556737"/>
          </a:xfrm>
          <a:custGeom>
            <a:avLst/>
            <a:gdLst/>
            <a:ahLst/>
            <a:cxnLst/>
            <a:rect r="r" b="b" t="t" l="l"/>
            <a:pathLst>
              <a:path h="556737" w="2295754">
                <a:moveTo>
                  <a:pt x="0" y="0"/>
                </a:moveTo>
                <a:lnTo>
                  <a:pt x="2295754" y="0"/>
                </a:lnTo>
                <a:lnTo>
                  <a:pt x="2295754" y="556738"/>
                </a:lnTo>
                <a:lnTo>
                  <a:pt x="0" y="556738"/>
                </a:lnTo>
                <a:lnTo>
                  <a:pt x="0" y="0"/>
                </a:lnTo>
                <a:close/>
              </a:path>
            </a:pathLst>
          </a:custGeom>
          <a:blipFill>
            <a:blip r:embed="rId3"/>
            <a:stretch>
              <a:fillRect l="0" t="-157061" r="0" b="-155296"/>
            </a:stretch>
          </a:blipFill>
        </p:spPr>
      </p:sp>
      <p:graphicFrame>
        <p:nvGraphicFramePr>
          <p:cNvPr name="Table 11" id="11"/>
          <p:cNvGraphicFramePr>
            <a:graphicFrameLocks noGrp="true"/>
          </p:cNvGraphicFramePr>
          <p:nvPr/>
        </p:nvGraphicFramePr>
        <p:xfrm>
          <a:off x="3013053" y="2335360"/>
          <a:ext cx="12261893" cy="6429375"/>
        </p:xfrm>
        <a:graphic>
          <a:graphicData uri="http://schemas.openxmlformats.org/drawingml/2006/table">
            <a:tbl>
              <a:tblPr/>
              <a:tblGrid>
                <a:gridCol w="3065473"/>
                <a:gridCol w="3065473"/>
                <a:gridCol w="3065473"/>
                <a:gridCol w="3065473"/>
              </a:tblGrid>
              <a:tr h="1631657">
                <a:tc>
                  <a:txBody>
                    <a:bodyPr anchor="t" rtlCol="false"/>
                    <a:lstStyle/>
                    <a:p>
                      <a:pPr algn="ctr">
                        <a:lnSpc>
                          <a:spcPts val="3499"/>
                        </a:lnSpc>
                        <a:defRPr/>
                      </a:pPr>
                      <a:r>
                        <a:rPr lang="en-US" sz="2499" b="true">
                          <a:solidFill>
                            <a:srgbClr val="000000"/>
                          </a:solidFill>
                          <a:latin typeface="Poppins Bold"/>
                          <a:ea typeface="Poppins Bold"/>
                          <a:cs typeface="Poppins Bold"/>
                          <a:sym typeface="Poppins Bold"/>
                        </a:rPr>
                        <a:t>FEATURE</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CCCCCC"/>
                    </a:solidFill>
                  </a:tcPr>
                </a:tc>
                <a:tc>
                  <a:txBody>
                    <a:bodyPr anchor="t" rtlCol="false"/>
                    <a:lstStyle/>
                    <a:p>
                      <a:pPr algn="ctr">
                        <a:lnSpc>
                          <a:spcPts val="3499"/>
                        </a:lnSpc>
                        <a:defRPr/>
                      </a:pPr>
                      <a:r>
                        <a:rPr lang="en-US" sz="2499" b="true">
                          <a:solidFill>
                            <a:srgbClr val="000000"/>
                          </a:solidFill>
                          <a:latin typeface="Poppins Bold"/>
                          <a:ea typeface="Poppins Bold"/>
                          <a:cs typeface="Poppins Bold"/>
                          <a:sym typeface="Poppins Bold"/>
                        </a:rPr>
                        <a:t>HORIZON ALPHA </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CCCCCC"/>
                    </a:solidFill>
                  </a:tcPr>
                </a:tc>
                <a:tc>
                  <a:txBody>
                    <a:bodyPr anchor="t" rtlCol="false"/>
                    <a:lstStyle/>
                    <a:p>
                      <a:pPr algn="ctr">
                        <a:lnSpc>
                          <a:spcPts val="3499"/>
                        </a:lnSpc>
                        <a:defRPr/>
                      </a:pPr>
                      <a:r>
                        <a:rPr lang="en-US" sz="2499" b="true">
                          <a:solidFill>
                            <a:srgbClr val="000000"/>
                          </a:solidFill>
                          <a:latin typeface="Poppins Bold"/>
                          <a:ea typeface="Poppins Bold"/>
                          <a:cs typeface="Poppins Bold"/>
                          <a:sym typeface="Poppins Bold"/>
                        </a:rPr>
                        <a:t>SpaceX (Offshore)</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CCCCCC"/>
                    </a:solidFill>
                  </a:tcPr>
                </a:tc>
                <a:tc>
                  <a:txBody>
                    <a:bodyPr anchor="t" rtlCol="false"/>
                    <a:lstStyle/>
                    <a:p>
                      <a:pPr algn="ctr">
                        <a:lnSpc>
                          <a:spcPts val="3499"/>
                        </a:lnSpc>
                        <a:defRPr/>
                      </a:pPr>
                      <a:r>
                        <a:rPr lang="en-US" sz="2499" b="true">
                          <a:solidFill>
                            <a:srgbClr val="000000"/>
                          </a:solidFill>
                          <a:latin typeface="Poppins Bold"/>
                          <a:ea typeface="Poppins Bold"/>
                          <a:cs typeface="Poppins Bold"/>
                          <a:sym typeface="Poppins Bold"/>
                        </a:rPr>
                        <a:t>Blue Origin</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CCCCCC"/>
                    </a:solidFill>
                  </a:tcPr>
                </a:tc>
              </a:tr>
              <a:tr h="1134596">
                <a:tc>
                  <a:txBody>
                    <a:bodyPr anchor="t" rtlCol="false"/>
                    <a:lstStyle/>
                    <a:p>
                      <a:pPr algn="ctr">
                        <a:lnSpc>
                          <a:spcPts val="3499"/>
                        </a:lnSpc>
                        <a:defRPr/>
                      </a:pPr>
                      <a:r>
                        <a:rPr lang="en-US" sz="2499">
                          <a:solidFill>
                            <a:srgbClr val="000000"/>
                          </a:solidFill>
                          <a:latin typeface="Poppins"/>
                          <a:ea typeface="Poppins"/>
                          <a:cs typeface="Poppins"/>
                          <a:sym typeface="Poppins"/>
                        </a:rPr>
                        <a:t>Location</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E6E6E6"/>
                    </a:solidFill>
                  </a:tcPr>
                </a:tc>
                <a:tc>
                  <a:txBody>
                    <a:bodyPr anchor="t" rtlCol="false"/>
                    <a:lstStyle/>
                    <a:p>
                      <a:pPr algn="ctr">
                        <a:lnSpc>
                          <a:spcPts val="3499"/>
                        </a:lnSpc>
                        <a:defRPr/>
                      </a:pPr>
                      <a:r>
                        <a:rPr lang="en-US" sz="2499">
                          <a:solidFill>
                            <a:srgbClr val="000000"/>
                          </a:solidFill>
                          <a:latin typeface="Arimo"/>
                          <a:ea typeface="Arimo"/>
                          <a:cs typeface="Arimo"/>
                          <a:sym typeface="Arimo"/>
                        </a:rPr>
                        <a:t>Moon</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1F1F1"/>
                    </a:solidFill>
                  </a:tcPr>
                </a:tc>
                <a:tc>
                  <a:txBody>
                    <a:bodyPr anchor="t" rtlCol="false"/>
                    <a:lstStyle/>
                    <a:p>
                      <a:pPr algn="ctr">
                        <a:lnSpc>
                          <a:spcPts val="3499"/>
                        </a:lnSpc>
                        <a:defRPr/>
                      </a:pPr>
                      <a:r>
                        <a:rPr lang="en-US" sz="2499">
                          <a:solidFill>
                            <a:srgbClr val="000000"/>
                          </a:solidFill>
                          <a:latin typeface="Poppins"/>
                          <a:ea typeface="Poppins"/>
                          <a:cs typeface="Poppins"/>
                          <a:sym typeface="Poppins"/>
                        </a:rPr>
                        <a:t>Earth</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1F1F1"/>
                    </a:solidFill>
                  </a:tcPr>
                </a:tc>
                <a:tc>
                  <a:txBody>
                    <a:bodyPr anchor="t" rtlCol="false"/>
                    <a:lstStyle/>
                    <a:p>
                      <a:pPr algn="ctr">
                        <a:lnSpc>
                          <a:spcPts val="3499"/>
                        </a:lnSpc>
                        <a:defRPr/>
                      </a:pPr>
                      <a:r>
                        <a:rPr lang="en-US" sz="2499">
                          <a:solidFill>
                            <a:srgbClr val="000000"/>
                          </a:solidFill>
                          <a:latin typeface="Poppins"/>
                          <a:ea typeface="Poppins"/>
                          <a:cs typeface="Poppins"/>
                          <a:sym typeface="Poppins"/>
                        </a:rPr>
                        <a:t>Earth</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1F1F1"/>
                    </a:solidFill>
                  </a:tcPr>
                </a:tc>
              </a:tr>
              <a:tr h="1393932">
                <a:tc>
                  <a:txBody>
                    <a:bodyPr anchor="t" rtlCol="false"/>
                    <a:lstStyle/>
                    <a:p>
                      <a:pPr algn="ctr">
                        <a:lnSpc>
                          <a:spcPts val="2800"/>
                        </a:lnSpc>
                        <a:defRPr/>
                      </a:pPr>
                      <a:r>
                        <a:rPr lang="en-US" sz="2000">
                          <a:solidFill>
                            <a:srgbClr val="000000"/>
                          </a:solidFill>
                          <a:latin typeface="Poppins"/>
                          <a:ea typeface="Poppins"/>
                          <a:cs typeface="Poppins"/>
                          <a:sym typeface="Poppins"/>
                        </a:rPr>
                        <a:t>Supports Starship Class Rockets</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E6E6E6"/>
                    </a:solidFill>
                  </a:tcPr>
                </a:tc>
                <a:tc>
                  <a:txBody>
                    <a:bodyPr anchor="t" rtlCol="false"/>
                    <a:lstStyle/>
                    <a:p>
                      <a:pPr algn="ctr">
                        <a:lnSpc>
                          <a:spcPts val="3499"/>
                        </a:lnSpc>
                        <a:defRPr/>
                      </a:pPr>
                      <a:r>
                        <a:rPr lang="en-US" sz="2499">
                          <a:solidFill>
                            <a:srgbClr val="000000"/>
                          </a:solidFill>
                          <a:latin typeface="Poppins"/>
                          <a:ea typeface="Poppins"/>
                          <a:cs typeface="Poppins"/>
                          <a:sym typeface="Poppins"/>
                        </a:rPr>
                        <a:t>Yes</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1F1F1"/>
                    </a:solidFill>
                  </a:tcPr>
                </a:tc>
                <a:tc>
                  <a:txBody>
                    <a:bodyPr anchor="t" rtlCol="false"/>
                    <a:lstStyle/>
                    <a:p>
                      <a:pPr algn="ctr">
                        <a:lnSpc>
                          <a:spcPts val="3499"/>
                        </a:lnSpc>
                        <a:defRPr/>
                      </a:pPr>
                      <a:r>
                        <a:rPr lang="en-US" sz="2499">
                          <a:solidFill>
                            <a:srgbClr val="000000"/>
                          </a:solidFill>
                          <a:latin typeface="Poppins"/>
                          <a:ea typeface="Poppins"/>
                          <a:cs typeface="Poppins"/>
                          <a:sym typeface="Poppins"/>
                        </a:rPr>
                        <a:t>Yes</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1F1F1"/>
                    </a:solidFill>
                  </a:tcPr>
                </a:tc>
                <a:tc>
                  <a:txBody>
                    <a:bodyPr anchor="t" rtlCol="false"/>
                    <a:lstStyle/>
                    <a:p>
                      <a:pPr algn="ctr">
                        <a:lnSpc>
                          <a:spcPts val="3499"/>
                        </a:lnSpc>
                        <a:defRPr/>
                      </a:pPr>
                      <a:r>
                        <a:rPr lang="en-US" sz="2499">
                          <a:solidFill>
                            <a:srgbClr val="000000"/>
                          </a:solidFill>
                          <a:latin typeface="Poppins"/>
                          <a:ea typeface="Poppins"/>
                          <a:cs typeface="Poppins"/>
                          <a:sym typeface="Poppins"/>
                        </a:rPr>
                        <a:t>No</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1F1F1"/>
                    </a:solidFill>
                  </a:tcPr>
                </a:tc>
              </a:tr>
              <a:tr h="1134596">
                <a:tc>
                  <a:txBody>
                    <a:bodyPr anchor="t" rtlCol="false"/>
                    <a:lstStyle/>
                    <a:p>
                      <a:pPr algn="ctr">
                        <a:lnSpc>
                          <a:spcPts val="3499"/>
                        </a:lnSpc>
                        <a:defRPr/>
                      </a:pPr>
                      <a:r>
                        <a:rPr lang="en-US" sz="2499">
                          <a:solidFill>
                            <a:srgbClr val="000000"/>
                          </a:solidFill>
                          <a:latin typeface="Poppins"/>
                          <a:ea typeface="Poppins"/>
                          <a:cs typeface="Poppins"/>
                          <a:sym typeface="Poppins"/>
                        </a:rPr>
                        <a:t>Reusability</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E6E6E6"/>
                    </a:solidFill>
                  </a:tcPr>
                </a:tc>
                <a:tc>
                  <a:txBody>
                    <a:bodyPr anchor="t" rtlCol="false"/>
                    <a:lstStyle/>
                    <a:p>
                      <a:pPr algn="ctr">
                        <a:lnSpc>
                          <a:spcPts val="3499"/>
                        </a:lnSpc>
                        <a:defRPr/>
                      </a:pPr>
                      <a:r>
                        <a:rPr lang="en-US" sz="2499">
                          <a:solidFill>
                            <a:srgbClr val="000000"/>
                          </a:solidFill>
                          <a:latin typeface="Poppins"/>
                          <a:ea typeface="Poppins"/>
                          <a:cs typeface="Poppins"/>
                          <a:sym typeface="Poppins"/>
                        </a:rPr>
                        <a:t>Advanced</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1F1F1"/>
                    </a:solidFill>
                  </a:tcPr>
                </a:tc>
                <a:tc>
                  <a:txBody>
                    <a:bodyPr anchor="t" rtlCol="false"/>
                    <a:lstStyle/>
                    <a:p>
                      <a:pPr algn="ctr">
                        <a:lnSpc>
                          <a:spcPts val="3499"/>
                        </a:lnSpc>
                        <a:defRPr/>
                      </a:pPr>
                      <a:r>
                        <a:rPr lang="en-US" sz="2499">
                          <a:solidFill>
                            <a:srgbClr val="000000"/>
                          </a:solidFill>
                          <a:latin typeface="Poppins"/>
                          <a:ea typeface="Poppins"/>
                          <a:cs typeface="Poppins"/>
                          <a:sym typeface="Poppins"/>
                        </a:rPr>
                        <a:t>High</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1F1F1"/>
                    </a:solidFill>
                  </a:tcPr>
                </a:tc>
                <a:tc>
                  <a:txBody>
                    <a:bodyPr anchor="t" rtlCol="false"/>
                    <a:lstStyle/>
                    <a:p>
                      <a:pPr algn="ctr">
                        <a:lnSpc>
                          <a:spcPts val="3499"/>
                        </a:lnSpc>
                        <a:defRPr/>
                      </a:pPr>
                      <a:r>
                        <a:rPr lang="en-US" sz="2499">
                          <a:solidFill>
                            <a:srgbClr val="000000"/>
                          </a:solidFill>
                          <a:latin typeface="Poppins"/>
                          <a:ea typeface="Poppins"/>
                          <a:cs typeface="Poppins"/>
                          <a:sym typeface="Poppins"/>
                        </a:rPr>
                        <a:t>Limited</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1F1F1"/>
                    </a:solidFill>
                  </a:tcPr>
                </a:tc>
              </a:tr>
              <a:tr h="1134596">
                <a:tc>
                  <a:txBody>
                    <a:bodyPr anchor="t" rtlCol="false"/>
                    <a:lstStyle/>
                    <a:p>
                      <a:pPr algn="ctr">
                        <a:lnSpc>
                          <a:spcPts val="3499"/>
                        </a:lnSpc>
                        <a:defRPr/>
                      </a:pPr>
                      <a:r>
                        <a:rPr lang="en-US" sz="2499">
                          <a:solidFill>
                            <a:srgbClr val="000000"/>
                          </a:solidFill>
                          <a:latin typeface="Poppins"/>
                          <a:ea typeface="Poppins"/>
                          <a:cs typeface="Poppins"/>
                          <a:sym typeface="Poppins"/>
                        </a:rPr>
                        <a:t>Sustainability</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E6E6E6"/>
                    </a:solidFill>
                  </a:tcPr>
                </a:tc>
                <a:tc>
                  <a:txBody>
                    <a:bodyPr anchor="t" rtlCol="false"/>
                    <a:lstStyle/>
                    <a:p>
                      <a:pPr algn="ctr">
                        <a:lnSpc>
                          <a:spcPts val="3499"/>
                        </a:lnSpc>
                        <a:defRPr/>
                      </a:pPr>
                      <a:r>
                        <a:rPr lang="en-US" sz="2499">
                          <a:solidFill>
                            <a:srgbClr val="000000"/>
                          </a:solidFill>
                          <a:latin typeface="Poppins"/>
                          <a:ea typeface="Poppins"/>
                          <a:cs typeface="Poppins"/>
                          <a:sym typeface="Poppins"/>
                        </a:rPr>
                        <a:t>ISRU-Driven</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1F1F1"/>
                    </a:solidFill>
                  </a:tcPr>
                </a:tc>
                <a:tc>
                  <a:txBody>
                    <a:bodyPr anchor="t" rtlCol="false"/>
                    <a:lstStyle/>
                    <a:p>
                      <a:pPr algn="ctr">
                        <a:lnSpc>
                          <a:spcPts val="3499"/>
                        </a:lnSpc>
                        <a:defRPr/>
                      </a:pPr>
                      <a:r>
                        <a:rPr lang="en-US" sz="2499">
                          <a:solidFill>
                            <a:srgbClr val="000000"/>
                          </a:solidFill>
                          <a:latin typeface="Poppins"/>
                          <a:ea typeface="Poppins"/>
                          <a:cs typeface="Poppins"/>
                          <a:sym typeface="Poppins"/>
                        </a:rPr>
                        <a:t>Moderate</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1F1F1"/>
                    </a:solidFill>
                  </a:tcPr>
                </a:tc>
                <a:tc>
                  <a:txBody>
                    <a:bodyPr anchor="t" rtlCol="false"/>
                    <a:lstStyle/>
                    <a:p>
                      <a:pPr algn="ctr">
                        <a:lnSpc>
                          <a:spcPts val="3499"/>
                        </a:lnSpc>
                        <a:defRPr/>
                      </a:pPr>
                      <a:r>
                        <a:rPr lang="en-US" sz="2499">
                          <a:solidFill>
                            <a:srgbClr val="000000"/>
                          </a:solidFill>
                          <a:latin typeface="Poppins"/>
                          <a:ea typeface="Poppins"/>
                          <a:cs typeface="Poppins"/>
                          <a:sym typeface="Poppins"/>
                        </a:rPr>
                        <a:t>Moderate</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1F1F1"/>
                    </a:solidFill>
                  </a:tcPr>
                </a:tc>
              </a:tr>
            </a:tbl>
          </a:graphicData>
        </a:graphic>
      </p:graphicFrame>
      <p:sp>
        <p:nvSpPr>
          <p:cNvPr name="TextBox 12" id="12"/>
          <p:cNvSpPr txBox="true"/>
          <p:nvPr/>
        </p:nvSpPr>
        <p:spPr>
          <a:xfrm rot="0">
            <a:off x="5409909" y="958004"/>
            <a:ext cx="6699245" cy="1110616"/>
          </a:xfrm>
          <a:prstGeom prst="rect">
            <a:avLst/>
          </a:prstGeom>
        </p:spPr>
        <p:txBody>
          <a:bodyPr anchor="t" rtlCol="false" tIns="0" lIns="0" bIns="0" rIns="0">
            <a:spAutoFit/>
          </a:bodyPr>
          <a:lstStyle/>
          <a:p>
            <a:pPr algn="l">
              <a:lnSpc>
                <a:spcPts val="7680"/>
              </a:lnSpc>
            </a:pPr>
            <a:r>
              <a:rPr lang="en-US" sz="8000" b="true">
                <a:solidFill>
                  <a:srgbClr val="FFFFFF"/>
                </a:solidFill>
                <a:latin typeface="Poppins Bold"/>
                <a:ea typeface="Poppins Bold"/>
                <a:cs typeface="Poppins Bold"/>
                <a:sym typeface="Poppins Bold"/>
              </a:rPr>
              <a:t>STRATEGIC</a:t>
            </a:r>
          </a:p>
        </p:txBody>
      </p:sp>
      <p:sp>
        <p:nvSpPr>
          <p:cNvPr name="TextBox 13" id="13"/>
          <p:cNvSpPr txBox="true"/>
          <p:nvPr/>
        </p:nvSpPr>
        <p:spPr>
          <a:xfrm rot="0">
            <a:off x="11213836" y="1131871"/>
            <a:ext cx="4768363" cy="803313"/>
          </a:xfrm>
          <a:prstGeom prst="rect">
            <a:avLst/>
          </a:prstGeom>
        </p:spPr>
        <p:txBody>
          <a:bodyPr anchor="t" rtlCol="false" tIns="0" lIns="0" bIns="0" rIns="0">
            <a:spAutoFit/>
          </a:bodyPr>
          <a:lstStyle/>
          <a:p>
            <a:pPr algn="l">
              <a:lnSpc>
                <a:spcPts val="6013"/>
              </a:lnSpc>
            </a:pPr>
            <a:r>
              <a:rPr lang="en-US" sz="4970" b="true">
                <a:solidFill>
                  <a:srgbClr val="FFFFFF"/>
                </a:solidFill>
                <a:latin typeface="Poppins Bold"/>
                <a:ea typeface="Poppins Bold"/>
                <a:cs typeface="Poppins Bold"/>
                <a:sym typeface="Poppins Bold"/>
              </a:rPr>
              <a:t>ADVANTAGES</a:t>
            </a:r>
          </a:p>
        </p:txBody>
      </p:sp>
    </p:spTree>
  </p:cSld>
  <p:clrMapOvr>
    <a:masterClrMapping/>
  </p:clrMapOvr>
  <p:transition spd="fast">
    <p:wipe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5677428" y="958004"/>
            <a:ext cx="5025736" cy="1110616"/>
          </a:xfrm>
          <a:prstGeom prst="rect">
            <a:avLst/>
          </a:prstGeom>
        </p:spPr>
        <p:txBody>
          <a:bodyPr anchor="t" rtlCol="false" tIns="0" lIns="0" bIns="0" rIns="0">
            <a:spAutoFit/>
          </a:bodyPr>
          <a:lstStyle/>
          <a:p>
            <a:pPr algn="l">
              <a:lnSpc>
                <a:spcPts val="7680"/>
              </a:lnSpc>
            </a:pPr>
            <a:r>
              <a:rPr lang="en-US" sz="8000" b="true">
                <a:solidFill>
                  <a:srgbClr val="FFFFFF"/>
                </a:solidFill>
                <a:latin typeface="Poppins Bold"/>
                <a:ea typeface="Poppins Bold"/>
                <a:cs typeface="Poppins Bold"/>
                <a:sym typeface="Poppins Bold"/>
              </a:rPr>
              <a:t>Key</a:t>
            </a:r>
          </a:p>
        </p:txBody>
      </p:sp>
      <p:grpSp>
        <p:nvGrpSpPr>
          <p:cNvPr name="Group 3" id="3"/>
          <p:cNvGrpSpPr/>
          <p:nvPr/>
        </p:nvGrpSpPr>
        <p:grpSpPr>
          <a:xfrm rot="0">
            <a:off x="13680899" y="1028700"/>
            <a:ext cx="3578401" cy="5200945"/>
            <a:chOff x="0" y="0"/>
            <a:chExt cx="875855" cy="1272991"/>
          </a:xfrm>
        </p:grpSpPr>
        <p:sp>
          <p:nvSpPr>
            <p:cNvPr name="Freeform 4" id="4"/>
            <p:cNvSpPr/>
            <p:nvPr/>
          </p:nvSpPr>
          <p:spPr>
            <a:xfrm flipH="false" flipV="false" rot="0">
              <a:off x="0" y="0"/>
              <a:ext cx="875855" cy="1272991"/>
            </a:xfrm>
            <a:custGeom>
              <a:avLst/>
              <a:gdLst/>
              <a:ahLst/>
              <a:cxnLst/>
              <a:rect r="r" b="b" t="t" l="l"/>
              <a:pathLst>
                <a:path h="1272991" w="875855">
                  <a:moveTo>
                    <a:pt x="49761" y="0"/>
                  </a:moveTo>
                  <a:lnTo>
                    <a:pt x="826094" y="0"/>
                  </a:lnTo>
                  <a:cubicBezTo>
                    <a:pt x="853576" y="0"/>
                    <a:pt x="875855" y="22279"/>
                    <a:pt x="875855" y="49761"/>
                  </a:cubicBezTo>
                  <a:lnTo>
                    <a:pt x="875855" y="1223231"/>
                  </a:lnTo>
                  <a:cubicBezTo>
                    <a:pt x="875855" y="1250713"/>
                    <a:pt x="853576" y="1272991"/>
                    <a:pt x="826094" y="1272991"/>
                  </a:cubicBezTo>
                  <a:lnTo>
                    <a:pt x="49761" y="1272991"/>
                  </a:lnTo>
                  <a:cubicBezTo>
                    <a:pt x="22279" y="1272991"/>
                    <a:pt x="0" y="1250713"/>
                    <a:pt x="0" y="1223231"/>
                  </a:cubicBezTo>
                  <a:lnTo>
                    <a:pt x="0" y="49761"/>
                  </a:lnTo>
                  <a:cubicBezTo>
                    <a:pt x="0" y="22279"/>
                    <a:pt x="22279" y="0"/>
                    <a:pt x="49761" y="0"/>
                  </a:cubicBezTo>
                  <a:close/>
                </a:path>
              </a:pathLst>
            </a:custGeom>
            <a:blipFill>
              <a:blip r:embed="rId2"/>
              <a:stretch>
                <a:fillRect l="-36792" t="0" r="-11408" b="0"/>
              </a:stretch>
            </a:blipFill>
          </p:spPr>
        </p:sp>
      </p:grpSp>
      <p:grpSp>
        <p:nvGrpSpPr>
          <p:cNvPr name="Group 5" id="5"/>
          <p:cNvGrpSpPr/>
          <p:nvPr/>
        </p:nvGrpSpPr>
        <p:grpSpPr>
          <a:xfrm rot="0">
            <a:off x="13680899" y="6600221"/>
            <a:ext cx="3578401" cy="2658079"/>
            <a:chOff x="0" y="0"/>
            <a:chExt cx="875855" cy="650596"/>
          </a:xfrm>
        </p:grpSpPr>
        <p:sp>
          <p:nvSpPr>
            <p:cNvPr name="Freeform 6" id="6"/>
            <p:cNvSpPr/>
            <p:nvPr/>
          </p:nvSpPr>
          <p:spPr>
            <a:xfrm flipH="false" flipV="false" rot="0">
              <a:off x="0" y="0"/>
              <a:ext cx="875855" cy="650596"/>
            </a:xfrm>
            <a:custGeom>
              <a:avLst/>
              <a:gdLst/>
              <a:ahLst/>
              <a:cxnLst/>
              <a:rect r="r" b="b" t="t" l="l"/>
              <a:pathLst>
                <a:path h="650596" w="875855">
                  <a:moveTo>
                    <a:pt x="49761" y="0"/>
                  </a:moveTo>
                  <a:lnTo>
                    <a:pt x="826094" y="0"/>
                  </a:lnTo>
                  <a:cubicBezTo>
                    <a:pt x="853576" y="0"/>
                    <a:pt x="875855" y="22279"/>
                    <a:pt x="875855" y="49761"/>
                  </a:cubicBezTo>
                  <a:lnTo>
                    <a:pt x="875855" y="600835"/>
                  </a:lnTo>
                  <a:cubicBezTo>
                    <a:pt x="875855" y="628317"/>
                    <a:pt x="853576" y="650596"/>
                    <a:pt x="826094" y="650596"/>
                  </a:cubicBezTo>
                  <a:lnTo>
                    <a:pt x="49761" y="650596"/>
                  </a:lnTo>
                  <a:cubicBezTo>
                    <a:pt x="22279" y="650596"/>
                    <a:pt x="0" y="628317"/>
                    <a:pt x="0" y="600835"/>
                  </a:cubicBezTo>
                  <a:lnTo>
                    <a:pt x="0" y="49761"/>
                  </a:lnTo>
                  <a:cubicBezTo>
                    <a:pt x="0" y="22279"/>
                    <a:pt x="22279" y="0"/>
                    <a:pt x="49761" y="0"/>
                  </a:cubicBezTo>
                  <a:close/>
                </a:path>
              </a:pathLst>
            </a:custGeom>
            <a:blipFill>
              <a:blip r:embed="rId3"/>
              <a:stretch>
                <a:fillRect l="-8032" t="0" r="-8032" b="0"/>
              </a:stretch>
            </a:blipFill>
          </p:spPr>
        </p:sp>
      </p:grpSp>
      <p:sp>
        <p:nvSpPr>
          <p:cNvPr name="TextBox 7" id="7"/>
          <p:cNvSpPr txBox="true"/>
          <p:nvPr/>
        </p:nvSpPr>
        <p:spPr>
          <a:xfrm rot="0">
            <a:off x="471359" y="2227630"/>
            <a:ext cx="3729147" cy="1461842"/>
          </a:xfrm>
          <a:prstGeom prst="rect">
            <a:avLst/>
          </a:prstGeom>
        </p:spPr>
        <p:txBody>
          <a:bodyPr anchor="t" rtlCol="false" tIns="0" lIns="0" bIns="0" rIns="0">
            <a:spAutoFit/>
          </a:bodyPr>
          <a:lstStyle/>
          <a:p>
            <a:pPr algn="just">
              <a:lnSpc>
                <a:spcPts val="2926"/>
              </a:lnSpc>
            </a:pPr>
            <a:r>
              <a:rPr lang="en-US" sz="1721">
                <a:solidFill>
                  <a:srgbClr val="FFFFFF"/>
                </a:solidFill>
                <a:latin typeface="Poppins"/>
                <a:ea typeface="Poppins"/>
                <a:cs typeface="Poppins"/>
                <a:sym typeface="Poppins"/>
              </a:rPr>
              <a:t>High-strength alloys and heat-resistant ceramics ensure durability and flexibility during launch and re-entry.</a:t>
            </a:r>
          </a:p>
        </p:txBody>
      </p:sp>
      <p:grpSp>
        <p:nvGrpSpPr>
          <p:cNvPr name="Group 8" id="8"/>
          <p:cNvGrpSpPr/>
          <p:nvPr/>
        </p:nvGrpSpPr>
        <p:grpSpPr>
          <a:xfrm rot="0">
            <a:off x="7677101" y="3282892"/>
            <a:ext cx="7292406" cy="4371840"/>
            <a:chOff x="0" y="0"/>
            <a:chExt cx="1907653" cy="1143649"/>
          </a:xfrm>
        </p:grpSpPr>
        <p:sp>
          <p:nvSpPr>
            <p:cNvPr name="Freeform 9" id="9"/>
            <p:cNvSpPr/>
            <p:nvPr/>
          </p:nvSpPr>
          <p:spPr>
            <a:xfrm flipH="false" flipV="false" rot="0">
              <a:off x="0" y="0"/>
              <a:ext cx="1907653" cy="1143649"/>
            </a:xfrm>
            <a:custGeom>
              <a:avLst/>
              <a:gdLst/>
              <a:ahLst/>
              <a:cxnLst/>
              <a:rect r="r" b="b" t="t" l="l"/>
              <a:pathLst>
                <a:path h="1143649" w="1907653">
                  <a:moveTo>
                    <a:pt x="31849" y="0"/>
                  </a:moveTo>
                  <a:lnTo>
                    <a:pt x="1875804" y="0"/>
                  </a:lnTo>
                  <a:cubicBezTo>
                    <a:pt x="1893393" y="0"/>
                    <a:pt x="1907653" y="14259"/>
                    <a:pt x="1907653" y="31849"/>
                  </a:cubicBezTo>
                  <a:lnTo>
                    <a:pt x="1907653" y="1111800"/>
                  </a:lnTo>
                  <a:cubicBezTo>
                    <a:pt x="1907653" y="1120247"/>
                    <a:pt x="1904297" y="1128348"/>
                    <a:pt x="1898324" y="1134321"/>
                  </a:cubicBezTo>
                  <a:cubicBezTo>
                    <a:pt x="1892351" y="1140293"/>
                    <a:pt x="1884250" y="1143649"/>
                    <a:pt x="1875804" y="1143649"/>
                  </a:cubicBezTo>
                  <a:lnTo>
                    <a:pt x="31849" y="1143649"/>
                  </a:lnTo>
                  <a:cubicBezTo>
                    <a:pt x="23402" y="1143649"/>
                    <a:pt x="15301" y="1140293"/>
                    <a:pt x="9328" y="1134321"/>
                  </a:cubicBezTo>
                  <a:cubicBezTo>
                    <a:pt x="3356" y="1128348"/>
                    <a:pt x="0" y="1120247"/>
                    <a:pt x="0" y="1111800"/>
                  </a:cubicBezTo>
                  <a:lnTo>
                    <a:pt x="0" y="31849"/>
                  </a:lnTo>
                  <a:cubicBezTo>
                    <a:pt x="0" y="23402"/>
                    <a:pt x="3356" y="15301"/>
                    <a:pt x="9328" y="9328"/>
                  </a:cubicBezTo>
                  <a:cubicBezTo>
                    <a:pt x="15301" y="3356"/>
                    <a:pt x="23402" y="0"/>
                    <a:pt x="31849" y="0"/>
                  </a:cubicBezTo>
                  <a:close/>
                </a:path>
              </a:pathLst>
            </a:custGeom>
            <a:solidFill>
              <a:srgbClr val="FFFFFF"/>
            </a:solidFill>
            <a:ln cap="rnd">
              <a:noFill/>
              <a:prstDash val="solid"/>
              <a:round/>
            </a:ln>
          </p:spPr>
        </p:sp>
        <p:sp>
          <p:nvSpPr>
            <p:cNvPr name="TextBox 10" id="10"/>
            <p:cNvSpPr txBox="true"/>
            <p:nvPr/>
          </p:nvSpPr>
          <p:spPr>
            <a:xfrm>
              <a:off x="0" y="-57150"/>
              <a:ext cx="1907653" cy="1200799"/>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7827587" y="3373109"/>
            <a:ext cx="6991433" cy="4191405"/>
            <a:chOff x="0" y="0"/>
            <a:chExt cx="1355783" cy="812800"/>
          </a:xfrm>
        </p:grpSpPr>
        <p:sp>
          <p:nvSpPr>
            <p:cNvPr name="Freeform 12" id="12"/>
            <p:cNvSpPr/>
            <p:nvPr/>
          </p:nvSpPr>
          <p:spPr>
            <a:xfrm flipH="false" flipV="false" rot="0">
              <a:off x="0" y="0"/>
              <a:ext cx="1355783" cy="812800"/>
            </a:xfrm>
            <a:custGeom>
              <a:avLst/>
              <a:gdLst/>
              <a:ahLst/>
              <a:cxnLst/>
              <a:rect r="r" b="b" t="t" l="l"/>
              <a:pathLst>
                <a:path h="812800" w="1355783">
                  <a:moveTo>
                    <a:pt x="25469" y="0"/>
                  </a:moveTo>
                  <a:lnTo>
                    <a:pt x="1330314" y="0"/>
                  </a:lnTo>
                  <a:cubicBezTo>
                    <a:pt x="1337069" y="0"/>
                    <a:pt x="1343547" y="2683"/>
                    <a:pt x="1348324" y="7460"/>
                  </a:cubicBezTo>
                  <a:cubicBezTo>
                    <a:pt x="1353100" y="12236"/>
                    <a:pt x="1355783" y="18714"/>
                    <a:pt x="1355783" y="25469"/>
                  </a:cubicBezTo>
                  <a:lnTo>
                    <a:pt x="1355783" y="787331"/>
                  </a:lnTo>
                  <a:cubicBezTo>
                    <a:pt x="1355783" y="794086"/>
                    <a:pt x="1353100" y="800564"/>
                    <a:pt x="1348324" y="805340"/>
                  </a:cubicBezTo>
                  <a:cubicBezTo>
                    <a:pt x="1343547" y="810117"/>
                    <a:pt x="1337069" y="812800"/>
                    <a:pt x="1330314" y="812800"/>
                  </a:cubicBezTo>
                  <a:lnTo>
                    <a:pt x="25469" y="812800"/>
                  </a:lnTo>
                  <a:cubicBezTo>
                    <a:pt x="18714" y="812800"/>
                    <a:pt x="12236" y="810117"/>
                    <a:pt x="7460" y="805340"/>
                  </a:cubicBezTo>
                  <a:cubicBezTo>
                    <a:pt x="2683" y="800564"/>
                    <a:pt x="0" y="794086"/>
                    <a:pt x="0" y="787331"/>
                  </a:cubicBezTo>
                  <a:lnTo>
                    <a:pt x="0" y="25469"/>
                  </a:lnTo>
                  <a:cubicBezTo>
                    <a:pt x="0" y="18714"/>
                    <a:pt x="2683" y="12236"/>
                    <a:pt x="7460" y="7460"/>
                  </a:cubicBezTo>
                  <a:cubicBezTo>
                    <a:pt x="12236" y="2683"/>
                    <a:pt x="18714" y="0"/>
                    <a:pt x="25469" y="0"/>
                  </a:cubicBezTo>
                  <a:close/>
                </a:path>
              </a:pathLst>
            </a:custGeom>
            <a:blipFill>
              <a:blip r:embed="rId4"/>
              <a:stretch>
                <a:fillRect l="-3289" t="0" r="-3289" b="0"/>
              </a:stretch>
            </a:blipFill>
          </p:spPr>
        </p:sp>
      </p:grpSp>
      <p:grpSp>
        <p:nvGrpSpPr>
          <p:cNvPr name="Group 13" id="13"/>
          <p:cNvGrpSpPr/>
          <p:nvPr/>
        </p:nvGrpSpPr>
        <p:grpSpPr>
          <a:xfrm rot="0">
            <a:off x="8190296" y="1222499"/>
            <a:ext cx="1138471" cy="238425"/>
            <a:chOff x="0" y="0"/>
            <a:chExt cx="1517962" cy="317900"/>
          </a:xfrm>
        </p:grpSpPr>
        <p:grpSp>
          <p:nvGrpSpPr>
            <p:cNvPr name="Group 14" id="14"/>
            <p:cNvGrpSpPr/>
            <p:nvPr/>
          </p:nvGrpSpPr>
          <p:grpSpPr>
            <a:xfrm rot="0">
              <a:off x="0" y="0"/>
              <a:ext cx="1021780" cy="317900"/>
              <a:chOff x="0" y="0"/>
              <a:chExt cx="108019" cy="33607"/>
            </a:xfrm>
          </p:grpSpPr>
          <p:sp>
            <p:nvSpPr>
              <p:cNvPr name="Freeform 15" id="15"/>
              <p:cNvSpPr/>
              <p:nvPr/>
            </p:nvSpPr>
            <p:spPr>
              <a:xfrm flipH="false" flipV="false" rot="0">
                <a:off x="0" y="0"/>
                <a:ext cx="108019" cy="33607"/>
              </a:xfrm>
              <a:custGeom>
                <a:avLst/>
                <a:gdLst/>
                <a:ahLst/>
                <a:cxnLst/>
                <a:rect r="r" b="b" t="t" l="l"/>
                <a:pathLst>
                  <a:path h="33607" w="108019">
                    <a:moveTo>
                      <a:pt x="16804" y="0"/>
                    </a:moveTo>
                    <a:lnTo>
                      <a:pt x="91215" y="0"/>
                    </a:lnTo>
                    <a:cubicBezTo>
                      <a:pt x="95672" y="0"/>
                      <a:pt x="99946" y="1770"/>
                      <a:pt x="103097" y="4922"/>
                    </a:cubicBezTo>
                    <a:cubicBezTo>
                      <a:pt x="106249" y="8073"/>
                      <a:pt x="108019" y="12347"/>
                      <a:pt x="108019" y="16804"/>
                    </a:cubicBezTo>
                    <a:lnTo>
                      <a:pt x="108019" y="16804"/>
                    </a:lnTo>
                    <a:cubicBezTo>
                      <a:pt x="108019" y="26084"/>
                      <a:pt x="100496" y="33607"/>
                      <a:pt x="91215" y="33607"/>
                    </a:cubicBezTo>
                    <a:lnTo>
                      <a:pt x="16804" y="33607"/>
                    </a:lnTo>
                    <a:cubicBezTo>
                      <a:pt x="7523" y="33607"/>
                      <a:pt x="0" y="26084"/>
                      <a:pt x="0" y="16804"/>
                    </a:cubicBezTo>
                    <a:lnTo>
                      <a:pt x="0" y="16804"/>
                    </a:lnTo>
                    <a:cubicBezTo>
                      <a:pt x="0" y="7523"/>
                      <a:pt x="7523" y="0"/>
                      <a:pt x="16804" y="0"/>
                    </a:cubicBezTo>
                    <a:close/>
                  </a:path>
                </a:pathLst>
              </a:custGeom>
              <a:gradFill rotWithShape="true">
                <a:gsLst>
                  <a:gs pos="0">
                    <a:srgbClr val="FFFFFF">
                      <a:alpha val="100000"/>
                    </a:srgbClr>
                  </a:gs>
                  <a:gs pos="50000">
                    <a:srgbClr val="A4A4A4">
                      <a:alpha val="100000"/>
                    </a:srgbClr>
                  </a:gs>
                  <a:gs pos="100000">
                    <a:srgbClr val="000000">
                      <a:alpha val="100000"/>
                    </a:srgbClr>
                  </a:gs>
                </a:gsLst>
                <a:lin ang="0"/>
              </a:gradFill>
              <a:ln cap="sq">
                <a:noFill/>
                <a:prstDash val="solid"/>
                <a:miter/>
              </a:ln>
            </p:spPr>
          </p:sp>
          <p:sp>
            <p:nvSpPr>
              <p:cNvPr name="TextBox 16" id="16"/>
              <p:cNvSpPr txBox="true"/>
              <p:nvPr/>
            </p:nvSpPr>
            <p:spPr>
              <a:xfrm>
                <a:off x="0" y="-57150"/>
                <a:ext cx="108019" cy="90757"/>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200062" y="0"/>
              <a:ext cx="317900" cy="31790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50000">
                    <a:srgbClr val="A4A4A4">
                      <a:alpha val="100000"/>
                    </a:srgbClr>
                  </a:gs>
                  <a:gs pos="100000">
                    <a:srgbClr val="000000">
                      <a:alpha val="100000"/>
                    </a:srgbClr>
                  </a:gs>
                </a:gsLst>
                <a:lin ang="0"/>
              </a:gradFill>
              <a:ln cap="sq">
                <a:noFill/>
                <a:prstDash val="solid"/>
                <a:miter/>
              </a:ln>
            </p:spPr>
          </p:sp>
          <p:sp>
            <p:nvSpPr>
              <p:cNvPr name="TextBox 19" id="19"/>
              <p:cNvSpPr txBox="true"/>
              <p:nvPr/>
            </p:nvSpPr>
            <p:spPr>
              <a:xfrm>
                <a:off x="76200" y="19050"/>
                <a:ext cx="660400" cy="717550"/>
              </a:xfrm>
              <a:prstGeom prst="rect">
                <a:avLst/>
              </a:prstGeom>
            </p:spPr>
            <p:txBody>
              <a:bodyPr anchor="ctr" rtlCol="false" tIns="50800" lIns="50800" bIns="50800" rIns="50800"/>
              <a:lstStyle/>
              <a:p>
                <a:pPr algn="ctr">
                  <a:lnSpc>
                    <a:spcPts val="2659"/>
                  </a:lnSpc>
                  <a:spcBef>
                    <a:spcPct val="0"/>
                  </a:spcBef>
                </a:pPr>
              </a:p>
            </p:txBody>
          </p:sp>
        </p:grpSp>
      </p:grpSp>
      <p:sp>
        <p:nvSpPr>
          <p:cNvPr name="Freeform 20" id="20"/>
          <p:cNvSpPr/>
          <p:nvPr/>
        </p:nvSpPr>
        <p:spPr>
          <a:xfrm flipH="false" flipV="false" rot="0">
            <a:off x="1028700" y="853229"/>
            <a:ext cx="3635217" cy="652534"/>
          </a:xfrm>
          <a:custGeom>
            <a:avLst/>
            <a:gdLst/>
            <a:ahLst/>
            <a:cxnLst/>
            <a:rect r="r" b="b" t="t" l="l"/>
            <a:pathLst>
              <a:path h="652534" w="3635217">
                <a:moveTo>
                  <a:pt x="0" y="0"/>
                </a:moveTo>
                <a:lnTo>
                  <a:pt x="3635217" y="0"/>
                </a:lnTo>
                <a:lnTo>
                  <a:pt x="3635217" y="652534"/>
                </a:lnTo>
                <a:lnTo>
                  <a:pt x="0" y="652534"/>
                </a:lnTo>
                <a:lnTo>
                  <a:pt x="0" y="0"/>
                </a:lnTo>
                <a:close/>
              </a:path>
            </a:pathLst>
          </a:custGeom>
          <a:blipFill>
            <a:blip r:embed="rId5"/>
            <a:stretch>
              <a:fillRect l="0" t="-225593" r="0" b="-231498"/>
            </a:stretch>
          </a:blipFill>
        </p:spPr>
      </p:sp>
      <p:sp>
        <p:nvSpPr>
          <p:cNvPr name="Freeform 21" id="21"/>
          <p:cNvSpPr/>
          <p:nvPr/>
        </p:nvSpPr>
        <p:spPr>
          <a:xfrm flipH="false" flipV="false" rot="0">
            <a:off x="604703" y="8979931"/>
            <a:ext cx="2295754" cy="556737"/>
          </a:xfrm>
          <a:custGeom>
            <a:avLst/>
            <a:gdLst/>
            <a:ahLst/>
            <a:cxnLst/>
            <a:rect r="r" b="b" t="t" l="l"/>
            <a:pathLst>
              <a:path h="556737" w="2295754">
                <a:moveTo>
                  <a:pt x="0" y="0"/>
                </a:moveTo>
                <a:lnTo>
                  <a:pt x="2295754" y="0"/>
                </a:lnTo>
                <a:lnTo>
                  <a:pt x="2295754" y="556738"/>
                </a:lnTo>
                <a:lnTo>
                  <a:pt x="0" y="556738"/>
                </a:lnTo>
                <a:lnTo>
                  <a:pt x="0" y="0"/>
                </a:lnTo>
                <a:close/>
              </a:path>
            </a:pathLst>
          </a:custGeom>
          <a:blipFill>
            <a:blip r:embed="rId6"/>
            <a:stretch>
              <a:fillRect l="0" t="-157061" r="0" b="-155296"/>
            </a:stretch>
          </a:blipFill>
        </p:spPr>
      </p:sp>
      <p:grpSp>
        <p:nvGrpSpPr>
          <p:cNvPr name="Group 22" id="22"/>
          <p:cNvGrpSpPr/>
          <p:nvPr/>
        </p:nvGrpSpPr>
        <p:grpSpPr>
          <a:xfrm rot="0">
            <a:off x="286568" y="2068620"/>
            <a:ext cx="4228934" cy="1875112"/>
            <a:chOff x="0" y="0"/>
            <a:chExt cx="1285092" cy="569811"/>
          </a:xfrm>
        </p:grpSpPr>
        <p:sp>
          <p:nvSpPr>
            <p:cNvPr name="Freeform 23" id="23"/>
            <p:cNvSpPr/>
            <p:nvPr/>
          </p:nvSpPr>
          <p:spPr>
            <a:xfrm flipH="false" flipV="false" rot="0">
              <a:off x="0" y="0"/>
              <a:ext cx="1285092" cy="569811"/>
            </a:xfrm>
            <a:custGeom>
              <a:avLst/>
              <a:gdLst/>
              <a:ahLst/>
              <a:cxnLst/>
              <a:rect r="r" b="b" t="t" l="l"/>
              <a:pathLst>
                <a:path h="569811" w="1285092">
                  <a:moveTo>
                    <a:pt x="54921" y="0"/>
                  </a:moveTo>
                  <a:lnTo>
                    <a:pt x="1230171" y="0"/>
                  </a:lnTo>
                  <a:cubicBezTo>
                    <a:pt x="1260503" y="0"/>
                    <a:pt x="1285092" y="24589"/>
                    <a:pt x="1285092" y="54921"/>
                  </a:cubicBezTo>
                  <a:lnTo>
                    <a:pt x="1285092" y="514890"/>
                  </a:lnTo>
                  <a:cubicBezTo>
                    <a:pt x="1285092" y="529456"/>
                    <a:pt x="1279306" y="543425"/>
                    <a:pt x="1269006" y="553725"/>
                  </a:cubicBezTo>
                  <a:cubicBezTo>
                    <a:pt x="1258707" y="564024"/>
                    <a:pt x="1244737" y="569811"/>
                    <a:pt x="1230171" y="569811"/>
                  </a:cubicBezTo>
                  <a:lnTo>
                    <a:pt x="54921" y="569811"/>
                  </a:lnTo>
                  <a:cubicBezTo>
                    <a:pt x="24589" y="569811"/>
                    <a:pt x="0" y="545222"/>
                    <a:pt x="0" y="514890"/>
                  </a:cubicBezTo>
                  <a:lnTo>
                    <a:pt x="0" y="54921"/>
                  </a:lnTo>
                  <a:cubicBezTo>
                    <a:pt x="0" y="24589"/>
                    <a:pt x="24589" y="0"/>
                    <a:pt x="54921" y="0"/>
                  </a:cubicBezTo>
                  <a:close/>
                </a:path>
              </a:pathLst>
            </a:custGeom>
            <a:solidFill>
              <a:srgbClr val="000000">
                <a:alpha val="0"/>
              </a:srgbClr>
            </a:solidFill>
            <a:ln w="28575" cap="rnd">
              <a:solidFill>
                <a:srgbClr val="FFFFFF"/>
              </a:solidFill>
              <a:prstDash val="solid"/>
              <a:round/>
            </a:ln>
          </p:spPr>
        </p:sp>
        <p:sp>
          <p:nvSpPr>
            <p:cNvPr name="TextBox 24" id="24"/>
            <p:cNvSpPr txBox="true"/>
            <p:nvPr/>
          </p:nvSpPr>
          <p:spPr>
            <a:xfrm>
              <a:off x="0" y="-57150"/>
              <a:ext cx="1285092" cy="626961"/>
            </a:xfrm>
            <a:prstGeom prst="rect">
              <a:avLst/>
            </a:prstGeom>
          </p:spPr>
          <p:txBody>
            <a:bodyPr anchor="ctr" rtlCol="false" tIns="50800" lIns="50800" bIns="50800" rIns="50800"/>
            <a:lstStyle/>
            <a:p>
              <a:pPr algn="ctr">
                <a:lnSpc>
                  <a:spcPts val="2799"/>
                </a:lnSpc>
              </a:pPr>
            </a:p>
          </p:txBody>
        </p:sp>
      </p:grpSp>
      <p:grpSp>
        <p:nvGrpSpPr>
          <p:cNvPr name="Group 25" id="25"/>
          <p:cNvGrpSpPr/>
          <p:nvPr/>
        </p:nvGrpSpPr>
        <p:grpSpPr>
          <a:xfrm rot="0">
            <a:off x="3148791" y="4199158"/>
            <a:ext cx="4259544" cy="1888684"/>
            <a:chOff x="0" y="0"/>
            <a:chExt cx="1285092" cy="569811"/>
          </a:xfrm>
        </p:grpSpPr>
        <p:sp>
          <p:nvSpPr>
            <p:cNvPr name="Freeform 26" id="26"/>
            <p:cNvSpPr/>
            <p:nvPr/>
          </p:nvSpPr>
          <p:spPr>
            <a:xfrm flipH="false" flipV="false" rot="0">
              <a:off x="0" y="0"/>
              <a:ext cx="1285092" cy="569811"/>
            </a:xfrm>
            <a:custGeom>
              <a:avLst/>
              <a:gdLst/>
              <a:ahLst/>
              <a:cxnLst/>
              <a:rect r="r" b="b" t="t" l="l"/>
              <a:pathLst>
                <a:path h="569811" w="1285092">
                  <a:moveTo>
                    <a:pt x="54526" y="0"/>
                  </a:moveTo>
                  <a:lnTo>
                    <a:pt x="1230566" y="0"/>
                  </a:lnTo>
                  <a:cubicBezTo>
                    <a:pt x="1260680" y="0"/>
                    <a:pt x="1285092" y="24412"/>
                    <a:pt x="1285092" y="54526"/>
                  </a:cubicBezTo>
                  <a:lnTo>
                    <a:pt x="1285092" y="515284"/>
                  </a:lnTo>
                  <a:cubicBezTo>
                    <a:pt x="1285092" y="529746"/>
                    <a:pt x="1279348" y="543615"/>
                    <a:pt x="1269122" y="553840"/>
                  </a:cubicBezTo>
                  <a:cubicBezTo>
                    <a:pt x="1258896" y="564066"/>
                    <a:pt x="1245027" y="569811"/>
                    <a:pt x="1230566" y="569811"/>
                  </a:cubicBezTo>
                  <a:lnTo>
                    <a:pt x="54526" y="569811"/>
                  </a:lnTo>
                  <a:cubicBezTo>
                    <a:pt x="24412" y="569811"/>
                    <a:pt x="0" y="545398"/>
                    <a:pt x="0" y="515284"/>
                  </a:cubicBezTo>
                  <a:lnTo>
                    <a:pt x="0" y="54526"/>
                  </a:lnTo>
                  <a:cubicBezTo>
                    <a:pt x="0" y="40065"/>
                    <a:pt x="5745" y="26196"/>
                    <a:pt x="15970" y="15970"/>
                  </a:cubicBezTo>
                  <a:cubicBezTo>
                    <a:pt x="26196" y="5745"/>
                    <a:pt x="40065" y="0"/>
                    <a:pt x="54526" y="0"/>
                  </a:cubicBezTo>
                  <a:close/>
                </a:path>
              </a:pathLst>
            </a:custGeom>
            <a:solidFill>
              <a:srgbClr val="000000">
                <a:alpha val="0"/>
              </a:srgbClr>
            </a:solidFill>
            <a:ln w="28575" cap="rnd">
              <a:solidFill>
                <a:srgbClr val="FFFFFF"/>
              </a:solidFill>
              <a:prstDash val="solid"/>
              <a:round/>
            </a:ln>
          </p:spPr>
        </p:sp>
        <p:sp>
          <p:nvSpPr>
            <p:cNvPr name="TextBox 27" id="27"/>
            <p:cNvSpPr txBox="true"/>
            <p:nvPr/>
          </p:nvSpPr>
          <p:spPr>
            <a:xfrm>
              <a:off x="0" y="-57150"/>
              <a:ext cx="1285092" cy="626961"/>
            </a:xfrm>
            <a:prstGeom prst="rect">
              <a:avLst/>
            </a:prstGeom>
          </p:spPr>
          <p:txBody>
            <a:bodyPr anchor="ctr" rtlCol="false" tIns="50800" lIns="50800" bIns="50800" rIns="50800"/>
            <a:lstStyle/>
            <a:p>
              <a:pPr algn="ctr">
                <a:lnSpc>
                  <a:spcPts val="2799"/>
                </a:lnSpc>
              </a:pPr>
            </a:p>
          </p:txBody>
        </p:sp>
      </p:grpSp>
      <p:grpSp>
        <p:nvGrpSpPr>
          <p:cNvPr name="Group 28" id="28"/>
          <p:cNvGrpSpPr/>
          <p:nvPr/>
        </p:nvGrpSpPr>
        <p:grpSpPr>
          <a:xfrm rot="0">
            <a:off x="286568" y="6345017"/>
            <a:ext cx="4259544" cy="1888684"/>
            <a:chOff x="0" y="0"/>
            <a:chExt cx="1285092" cy="569811"/>
          </a:xfrm>
        </p:grpSpPr>
        <p:sp>
          <p:nvSpPr>
            <p:cNvPr name="Freeform 29" id="29"/>
            <p:cNvSpPr/>
            <p:nvPr/>
          </p:nvSpPr>
          <p:spPr>
            <a:xfrm flipH="false" flipV="false" rot="0">
              <a:off x="0" y="0"/>
              <a:ext cx="1285092" cy="569811"/>
            </a:xfrm>
            <a:custGeom>
              <a:avLst/>
              <a:gdLst/>
              <a:ahLst/>
              <a:cxnLst/>
              <a:rect r="r" b="b" t="t" l="l"/>
              <a:pathLst>
                <a:path h="569811" w="1285092">
                  <a:moveTo>
                    <a:pt x="54526" y="0"/>
                  </a:moveTo>
                  <a:lnTo>
                    <a:pt x="1230566" y="0"/>
                  </a:lnTo>
                  <a:cubicBezTo>
                    <a:pt x="1260680" y="0"/>
                    <a:pt x="1285092" y="24412"/>
                    <a:pt x="1285092" y="54526"/>
                  </a:cubicBezTo>
                  <a:lnTo>
                    <a:pt x="1285092" y="515284"/>
                  </a:lnTo>
                  <a:cubicBezTo>
                    <a:pt x="1285092" y="529746"/>
                    <a:pt x="1279348" y="543615"/>
                    <a:pt x="1269122" y="553840"/>
                  </a:cubicBezTo>
                  <a:cubicBezTo>
                    <a:pt x="1258896" y="564066"/>
                    <a:pt x="1245027" y="569811"/>
                    <a:pt x="1230566" y="569811"/>
                  </a:cubicBezTo>
                  <a:lnTo>
                    <a:pt x="54526" y="569811"/>
                  </a:lnTo>
                  <a:cubicBezTo>
                    <a:pt x="24412" y="569811"/>
                    <a:pt x="0" y="545398"/>
                    <a:pt x="0" y="515284"/>
                  </a:cubicBezTo>
                  <a:lnTo>
                    <a:pt x="0" y="54526"/>
                  </a:lnTo>
                  <a:cubicBezTo>
                    <a:pt x="0" y="40065"/>
                    <a:pt x="5745" y="26196"/>
                    <a:pt x="15970" y="15970"/>
                  </a:cubicBezTo>
                  <a:cubicBezTo>
                    <a:pt x="26196" y="5745"/>
                    <a:pt x="40065" y="0"/>
                    <a:pt x="54526" y="0"/>
                  </a:cubicBezTo>
                  <a:close/>
                </a:path>
              </a:pathLst>
            </a:custGeom>
            <a:solidFill>
              <a:srgbClr val="000000">
                <a:alpha val="0"/>
              </a:srgbClr>
            </a:solidFill>
            <a:ln w="28575" cap="rnd">
              <a:solidFill>
                <a:srgbClr val="FFFFFF"/>
              </a:solidFill>
              <a:prstDash val="solid"/>
              <a:round/>
            </a:ln>
          </p:spPr>
        </p:sp>
        <p:sp>
          <p:nvSpPr>
            <p:cNvPr name="TextBox 30" id="30"/>
            <p:cNvSpPr txBox="true"/>
            <p:nvPr/>
          </p:nvSpPr>
          <p:spPr>
            <a:xfrm>
              <a:off x="0" y="-57150"/>
              <a:ext cx="1285092" cy="626961"/>
            </a:xfrm>
            <a:prstGeom prst="rect">
              <a:avLst/>
            </a:prstGeom>
          </p:spPr>
          <p:txBody>
            <a:bodyPr anchor="ctr" rtlCol="false" tIns="50800" lIns="50800" bIns="50800" rIns="50800"/>
            <a:lstStyle/>
            <a:p>
              <a:pPr algn="ctr">
                <a:lnSpc>
                  <a:spcPts val="2799"/>
                </a:lnSpc>
              </a:pPr>
            </a:p>
          </p:txBody>
        </p:sp>
      </p:grpSp>
      <p:sp>
        <p:nvSpPr>
          <p:cNvPr name="TextBox 31" id="31"/>
          <p:cNvSpPr txBox="true"/>
          <p:nvPr/>
        </p:nvSpPr>
        <p:spPr>
          <a:xfrm rot="0">
            <a:off x="7842210" y="1643151"/>
            <a:ext cx="4768363" cy="803313"/>
          </a:xfrm>
          <a:prstGeom prst="rect">
            <a:avLst/>
          </a:prstGeom>
        </p:spPr>
        <p:txBody>
          <a:bodyPr anchor="t" rtlCol="false" tIns="0" lIns="0" bIns="0" rIns="0">
            <a:spAutoFit/>
          </a:bodyPr>
          <a:lstStyle/>
          <a:p>
            <a:pPr algn="l">
              <a:lnSpc>
                <a:spcPts val="6013"/>
              </a:lnSpc>
            </a:pPr>
            <a:r>
              <a:rPr lang="en-US" sz="4970" b="true">
                <a:solidFill>
                  <a:srgbClr val="FFFFFF"/>
                </a:solidFill>
                <a:latin typeface="Poppins Bold"/>
                <a:ea typeface="Poppins Bold"/>
                <a:cs typeface="Poppins Bold"/>
                <a:sym typeface="Poppins Bold"/>
              </a:rPr>
              <a:t>FEATURES</a:t>
            </a:r>
          </a:p>
        </p:txBody>
      </p:sp>
      <p:sp>
        <p:nvSpPr>
          <p:cNvPr name="TextBox 32" id="32"/>
          <p:cNvSpPr txBox="true"/>
          <p:nvPr/>
        </p:nvSpPr>
        <p:spPr>
          <a:xfrm rot="0">
            <a:off x="3334921" y="4360008"/>
            <a:ext cx="3756139" cy="1471733"/>
          </a:xfrm>
          <a:prstGeom prst="rect">
            <a:avLst/>
          </a:prstGeom>
        </p:spPr>
        <p:txBody>
          <a:bodyPr anchor="t" rtlCol="false" tIns="0" lIns="0" bIns="0" rIns="0">
            <a:spAutoFit/>
          </a:bodyPr>
          <a:lstStyle/>
          <a:p>
            <a:pPr algn="just">
              <a:lnSpc>
                <a:spcPts val="2948"/>
              </a:lnSpc>
            </a:pPr>
            <a:r>
              <a:rPr lang="en-US" sz="1734">
                <a:solidFill>
                  <a:srgbClr val="FFFFFF"/>
                </a:solidFill>
                <a:latin typeface="Poppins"/>
                <a:ea typeface="Poppins"/>
                <a:cs typeface="Poppins"/>
                <a:sym typeface="Poppins"/>
              </a:rPr>
              <a:t>A flexible tower that adjusts to different rocket sizes and provides essential infrastructure for launches.</a:t>
            </a:r>
          </a:p>
        </p:txBody>
      </p:sp>
      <p:sp>
        <p:nvSpPr>
          <p:cNvPr name="TextBox 33" id="33"/>
          <p:cNvSpPr txBox="true"/>
          <p:nvPr/>
        </p:nvSpPr>
        <p:spPr>
          <a:xfrm rot="0">
            <a:off x="472697" y="6505867"/>
            <a:ext cx="3756139" cy="2586685"/>
          </a:xfrm>
          <a:prstGeom prst="rect">
            <a:avLst/>
          </a:prstGeom>
        </p:spPr>
        <p:txBody>
          <a:bodyPr anchor="t" rtlCol="false" tIns="0" lIns="0" bIns="0" rIns="0">
            <a:spAutoFit/>
          </a:bodyPr>
          <a:lstStyle/>
          <a:p>
            <a:pPr algn="just">
              <a:lnSpc>
                <a:spcPts val="2948"/>
              </a:lnSpc>
            </a:pPr>
            <a:r>
              <a:rPr lang="en-US" sz="1734">
                <a:solidFill>
                  <a:srgbClr val="FFFFFF"/>
                </a:solidFill>
                <a:latin typeface="Poppins"/>
                <a:ea typeface="Poppins"/>
                <a:cs typeface="Poppins"/>
                <a:sym typeface="Poppins"/>
              </a:rPr>
              <a:t>Automated systems and specialized vehicles quickly recover and reposition rockets after landing.</a:t>
            </a:r>
          </a:p>
          <a:p>
            <a:pPr algn="just">
              <a:lnSpc>
                <a:spcPts val="2948"/>
              </a:lnSpc>
            </a:pPr>
          </a:p>
          <a:p>
            <a:pPr algn="just">
              <a:lnSpc>
                <a:spcPts val="2948"/>
              </a:lnSpc>
            </a:pPr>
          </a:p>
          <a:p>
            <a:pPr algn="just">
              <a:lnSpc>
                <a:spcPts val="2948"/>
              </a:lnSpc>
            </a:pPr>
          </a:p>
        </p:txBody>
      </p:sp>
    </p:spTree>
  </p:cSld>
  <p:clrMapOvr>
    <a:masterClrMapping/>
  </p:clrMapOvr>
  <p:transition spd="fast">
    <p:wipe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5677428" y="958004"/>
            <a:ext cx="5025736" cy="1110616"/>
          </a:xfrm>
          <a:prstGeom prst="rect">
            <a:avLst/>
          </a:prstGeom>
        </p:spPr>
        <p:txBody>
          <a:bodyPr anchor="t" rtlCol="false" tIns="0" lIns="0" bIns="0" rIns="0">
            <a:spAutoFit/>
          </a:bodyPr>
          <a:lstStyle/>
          <a:p>
            <a:pPr algn="l">
              <a:lnSpc>
                <a:spcPts val="7680"/>
              </a:lnSpc>
            </a:pPr>
            <a:r>
              <a:rPr lang="en-US" sz="8000" b="true">
                <a:solidFill>
                  <a:srgbClr val="FFFFFF"/>
                </a:solidFill>
                <a:latin typeface="Poppins Bold"/>
                <a:ea typeface="Poppins Bold"/>
                <a:cs typeface="Poppins Bold"/>
                <a:sym typeface="Poppins Bold"/>
              </a:rPr>
              <a:t>Key</a:t>
            </a:r>
          </a:p>
        </p:txBody>
      </p:sp>
      <p:grpSp>
        <p:nvGrpSpPr>
          <p:cNvPr name="Group 3" id="3"/>
          <p:cNvGrpSpPr/>
          <p:nvPr/>
        </p:nvGrpSpPr>
        <p:grpSpPr>
          <a:xfrm rot="0">
            <a:off x="1028700" y="2787507"/>
            <a:ext cx="4228934" cy="1875112"/>
            <a:chOff x="0" y="0"/>
            <a:chExt cx="1285092" cy="569811"/>
          </a:xfrm>
        </p:grpSpPr>
        <p:sp>
          <p:nvSpPr>
            <p:cNvPr name="Freeform 4" id="4"/>
            <p:cNvSpPr/>
            <p:nvPr/>
          </p:nvSpPr>
          <p:spPr>
            <a:xfrm flipH="false" flipV="false" rot="0">
              <a:off x="0" y="0"/>
              <a:ext cx="1285092" cy="569811"/>
            </a:xfrm>
            <a:custGeom>
              <a:avLst/>
              <a:gdLst/>
              <a:ahLst/>
              <a:cxnLst/>
              <a:rect r="r" b="b" t="t" l="l"/>
              <a:pathLst>
                <a:path h="569811" w="1285092">
                  <a:moveTo>
                    <a:pt x="54921" y="0"/>
                  </a:moveTo>
                  <a:lnTo>
                    <a:pt x="1230171" y="0"/>
                  </a:lnTo>
                  <a:cubicBezTo>
                    <a:pt x="1260503" y="0"/>
                    <a:pt x="1285092" y="24589"/>
                    <a:pt x="1285092" y="54921"/>
                  </a:cubicBezTo>
                  <a:lnTo>
                    <a:pt x="1285092" y="514890"/>
                  </a:lnTo>
                  <a:cubicBezTo>
                    <a:pt x="1285092" y="529456"/>
                    <a:pt x="1279306" y="543425"/>
                    <a:pt x="1269006" y="553725"/>
                  </a:cubicBezTo>
                  <a:cubicBezTo>
                    <a:pt x="1258707" y="564024"/>
                    <a:pt x="1244737" y="569811"/>
                    <a:pt x="1230171" y="569811"/>
                  </a:cubicBezTo>
                  <a:lnTo>
                    <a:pt x="54921" y="569811"/>
                  </a:lnTo>
                  <a:cubicBezTo>
                    <a:pt x="24589" y="569811"/>
                    <a:pt x="0" y="545222"/>
                    <a:pt x="0" y="514890"/>
                  </a:cubicBezTo>
                  <a:lnTo>
                    <a:pt x="0" y="54921"/>
                  </a:lnTo>
                  <a:cubicBezTo>
                    <a:pt x="0" y="24589"/>
                    <a:pt x="24589" y="0"/>
                    <a:pt x="54921" y="0"/>
                  </a:cubicBezTo>
                  <a:close/>
                </a:path>
              </a:pathLst>
            </a:custGeom>
            <a:solidFill>
              <a:srgbClr val="000000">
                <a:alpha val="0"/>
              </a:srgbClr>
            </a:solidFill>
            <a:ln w="28575" cap="rnd">
              <a:solidFill>
                <a:srgbClr val="FFFFFF"/>
              </a:solidFill>
              <a:prstDash val="solid"/>
              <a:round/>
            </a:ln>
          </p:spPr>
        </p:sp>
        <p:sp>
          <p:nvSpPr>
            <p:cNvPr name="TextBox 5" id="5"/>
            <p:cNvSpPr txBox="true"/>
            <p:nvPr/>
          </p:nvSpPr>
          <p:spPr>
            <a:xfrm>
              <a:off x="0" y="-57150"/>
              <a:ext cx="1285092" cy="626961"/>
            </a:xfrm>
            <a:prstGeom prst="rect">
              <a:avLst/>
            </a:prstGeom>
          </p:spPr>
          <p:txBody>
            <a:bodyPr anchor="ctr" rtlCol="false" tIns="50800" lIns="50800" bIns="50800" rIns="50800"/>
            <a:lstStyle/>
            <a:p>
              <a:pPr algn="ctr">
                <a:lnSpc>
                  <a:spcPts val="2799"/>
                </a:lnSpc>
              </a:pPr>
            </a:p>
          </p:txBody>
        </p:sp>
      </p:grpSp>
      <p:grpSp>
        <p:nvGrpSpPr>
          <p:cNvPr name="Group 6" id="6"/>
          <p:cNvGrpSpPr/>
          <p:nvPr/>
        </p:nvGrpSpPr>
        <p:grpSpPr>
          <a:xfrm rot="0">
            <a:off x="8190296" y="1222499"/>
            <a:ext cx="1138471" cy="238425"/>
            <a:chOff x="0" y="0"/>
            <a:chExt cx="1517962" cy="317900"/>
          </a:xfrm>
        </p:grpSpPr>
        <p:grpSp>
          <p:nvGrpSpPr>
            <p:cNvPr name="Group 7" id="7"/>
            <p:cNvGrpSpPr/>
            <p:nvPr/>
          </p:nvGrpSpPr>
          <p:grpSpPr>
            <a:xfrm rot="0">
              <a:off x="0" y="0"/>
              <a:ext cx="1021780" cy="317900"/>
              <a:chOff x="0" y="0"/>
              <a:chExt cx="108019" cy="33607"/>
            </a:xfrm>
          </p:grpSpPr>
          <p:sp>
            <p:nvSpPr>
              <p:cNvPr name="Freeform 8" id="8"/>
              <p:cNvSpPr/>
              <p:nvPr/>
            </p:nvSpPr>
            <p:spPr>
              <a:xfrm flipH="false" flipV="false" rot="0">
                <a:off x="0" y="0"/>
                <a:ext cx="108019" cy="33607"/>
              </a:xfrm>
              <a:custGeom>
                <a:avLst/>
                <a:gdLst/>
                <a:ahLst/>
                <a:cxnLst/>
                <a:rect r="r" b="b" t="t" l="l"/>
                <a:pathLst>
                  <a:path h="33607" w="108019">
                    <a:moveTo>
                      <a:pt x="16804" y="0"/>
                    </a:moveTo>
                    <a:lnTo>
                      <a:pt x="91215" y="0"/>
                    </a:lnTo>
                    <a:cubicBezTo>
                      <a:pt x="95672" y="0"/>
                      <a:pt x="99946" y="1770"/>
                      <a:pt x="103097" y="4922"/>
                    </a:cubicBezTo>
                    <a:cubicBezTo>
                      <a:pt x="106249" y="8073"/>
                      <a:pt x="108019" y="12347"/>
                      <a:pt x="108019" y="16804"/>
                    </a:cubicBezTo>
                    <a:lnTo>
                      <a:pt x="108019" y="16804"/>
                    </a:lnTo>
                    <a:cubicBezTo>
                      <a:pt x="108019" y="26084"/>
                      <a:pt x="100496" y="33607"/>
                      <a:pt x="91215" y="33607"/>
                    </a:cubicBezTo>
                    <a:lnTo>
                      <a:pt x="16804" y="33607"/>
                    </a:lnTo>
                    <a:cubicBezTo>
                      <a:pt x="7523" y="33607"/>
                      <a:pt x="0" y="26084"/>
                      <a:pt x="0" y="16804"/>
                    </a:cubicBezTo>
                    <a:lnTo>
                      <a:pt x="0" y="16804"/>
                    </a:lnTo>
                    <a:cubicBezTo>
                      <a:pt x="0" y="7523"/>
                      <a:pt x="7523" y="0"/>
                      <a:pt x="16804" y="0"/>
                    </a:cubicBezTo>
                    <a:close/>
                  </a:path>
                </a:pathLst>
              </a:custGeom>
              <a:gradFill rotWithShape="true">
                <a:gsLst>
                  <a:gs pos="0">
                    <a:srgbClr val="FFFFFF">
                      <a:alpha val="100000"/>
                    </a:srgbClr>
                  </a:gs>
                  <a:gs pos="50000">
                    <a:srgbClr val="A4A4A4">
                      <a:alpha val="100000"/>
                    </a:srgbClr>
                  </a:gs>
                  <a:gs pos="100000">
                    <a:srgbClr val="000000">
                      <a:alpha val="100000"/>
                    </a:srgbClr>
                  </a:gs>
                </a:gsLst>
                <a:lin ang="0"/>
              </a:gradFill>
              <a:ln cap="sq">
                <a:noFill/>
                <a:prstDash val="solid"/>
                <a:miter/>
              </a:ln>
            </p:spPr>
          </p:sp>
          <p:sp>
            <p:nvSpPr>
              <p:cNvPr name="TextBox 9" id="9"/>
              <p:cNvSpPr txBox="true"/>
              <p:nvPr/>
            </p:nvSpPr>
            <p:spPr>
              <a:xfrm>
                <a:off x="0" y="-57150"/>
                <a:ext cx="108019" cy="90757"/>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200062" y="0"/>
              <a:ext cx="317900" cy="31790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50000">
                    <a:srgbClr val="A4A4A4">
                      <a:alpha val="100000"/>
                    </a:srgbClr>
                  </a:gs>
                  <a:gs pos="100000">
                    <a:srgbClr val="000000">
                      <a:alpha val="100000"/>
                    </a:srgbClr>
                  </a:gs>
                </a:gsLst>
                <a:lin ang="0"/>
              </a:gradFill>
              <a:ln cap="sq">
                <a:noFill/>
                <a:prstDash val="solid"/>
                <a:miter/>
              </a:ln>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2659"/>
                  </a:lnSpc>
                  <a:spcBef>
                    <a:spcPct val="0"/>
                  </a:spcBef>
                </a:pPr>
              </a:p>
            </p:txBody>
          </p:sp>
        </p:grpSp>
      </p:grpSp>
      <p:sp>
        <p:nvSpPr>
          <p:cNvPr name="Freeform 13" id="13"/>
          <p:cNvSpPr/>
          <p:nvPr/>
        </p:nvSpPr>
        <p:spPr>
          <a:xfrm flipH="false" flipV="false" rot="0">
            <a:off x="1028700" y="853229"/>
            <a:ext cx="3635217" cy="652534"/>
          </a:xfrm>
          <a:custGeom>
            <a:avLst/>
            <a:gdLst/>
            <a:ahLst/>
            <a:cxnLst/>
            <a:rect r="r" b="b" t="t" l="l"/>
            <a:pathLst>
              <a:path h="652534" w="3635217">
                <a:moveTo>
                  <a:pt x="0" y="0"/>
                </a:moveTo>
                <a:lnTo>
                  <a:pt x="3635217" y="0"/>
                </a:lnTo>
                <a:lnTo>
                  <a:pt x="3635217" y="652534"/>
                </a:lnTo>
                <a:lnTo>
                  <a:pt x="0" y="652534"/>
                </a:lnTo>
                <a:lnTo>
                  <a:pt x="0" y="0"/>
                </a:lnTo>
                <a:close/>
              </a:path>
            </a:pathLst>
          </a:custGeom>
          <a:blipFill>
            <a:blip r:embed="rId2"/>
            <a:stretch>
              <a:fillRect l="0" t="-225593" r="0" b="-231498"/>
            </a:stretch>
          </a:blipFill>
        </p:spPr>
      </p:sp>
      <p:sp>
        <p:nvSpPr>
          <p:cNvPr name="Freeform 14" id="14"/>
          <p:cNvSpPr/>
          <p:nvPr/>
        </p:nvSpPr>
        <p:spPr>
          <a:xfrm flipH="false" flipV="false" rot="0">
            <a:off x="604703" y="8979931"/>
            <a:ext cx="2295754" cy="556737"/>
          </a:xfrm>
          <a:custGeom>
            <a:avLst/>
            <a:gdLst/>
            <a:ahLst/>
            <a:cxnLst/>
            <a:rect r="r" b="b" t="t" l="l"/>
            <a:pathLst>
              <a:path h="556737" w="2295754">
                <a:moveTo>
                  <a:pt x="0" y="0"/>
                </a:moveTo>
                <a:lnTo>
                  <a:pt x="2295754" y="0"/>
                </a:lnTo>
                <a:lnTo>
                  <a:pt x="2295754" y="556738"/>
                </a:lnTo>
                <a:lnTo>
                  <a:pt x="0" y="556738"/>
                </a:lnTo>
                <a:lnTo>
                  <a:pt x="0" y="0"/>
                </a:lnTo>
                <a:close/>
              </a:path>
            </a:pathLst>
          </a:custGeom>
          <a:blipFill>
            <a:blip r:embed="rId3"/>
            <a:stretch>
              <a:fillRect l="0" t="-157061" r="0" b="-155296"/>
            </a:stretch>
          </a:blipFill>
        </p:spPr>
      </p:sp>
      <p:grpSp>
        <p:nvGrpSpPr>
          <p:cNvPr name="Group 15" id="15"/>
          <p:cNvGrpSpPr/>
          <p:nvPr/>
        </p:nvGrpSpPr>
        <p:grpSpPr>
          <a:xfrm rot="0">
            <a:off x="7014228" y="6598022"/>
            <a:ext cx="4259544" cy="1888684"/>
            <a:chOff x="0" y="0"/>
            <a:chExt cx="1285092" cy="569811"/>
          </a:xfrm>
        </p:grpSpPr>
        <p:sp>
          <p:nvSpPr>
            <p:cNvPr name="Freeform 16" id="16"/>
            <p:cNvSpPr/>
            <p:nvPr/>
          </p:nvSpPr>
          <p:spPr>
            <a:xfrm flipH="false" flipV="false" rot="0">
              <a:off x="0" y="0"/>
              <a:ext cx="1285092" cy="569811"/>
            </a:xfrm>
            <a:custGeom>
              <a:avLst/>
              <a:gdLst/>
              <a:ahLst/>
              <a:cxnLst/>
              <a:rect r="r" b="b" t="t" l="l"/>
              <a:pathLst>
                <a:path h="569811" w="1285092">
                  <a:moveTo>
                    <a:pt x="54526" y="0"/>
                  </a:moveTo>
                  <a:lnTo>
                    <a:pt x="1230566" y="0"/>
                  </a:lnTo>
                  <a:cubicBezTo>
                    <a:pt x="1260680" y="0"/>
                    <a:pt x="1285092" y="24412"/>
                    <a:pt x="1285092" y="54526"/>
                  </a:cubicBezTo>
                  <a:lnTo>
                    <a:pt x="1285092" y="515284"/>
                  </a:lnTo>
                  <a:cubicBezTo>
                    <a:pt x="1285092" y="529746"/>
                    <a:pt x="1279348" y="543615"/>
                    <a:pt x="1269122" y="553840"/>
                  </a:cubicBezTo>
                  <a:cubicBezTo>
                    <a:pt x="1258896" y="564066"/>
                    <a:pt x="1245027" y="569811"/>
                    <a:pt x="1230566" y="569811"/>
                  </a:cubicBezTo>
                  <a:lnTo>
                    <a:pt x="54526" y="569811"/>
                  </a:lnTo>
                  <a:cubicBezTo>
                    <a:pt x="24412" y="569811"/>
                    <a:pt x="0" y="545398"/>
                    <a:pt x="0" y="515284"/>
                  </a:cubicBezTo>
                  <a:lnTo>
                    <a:pt x="0" y="54526"/>
                  </a:lnTo>
                  <a:cubicBezTo>
                    <a:pt x="0" y="40065"/>
                    <a:pt x="5745" y="26196"/>
                    <a:pt x="15970" y="15970"/>
                  </a:cubicBezTo>
                  <a:cubicBezTo>
                    <a:pt x="26196" y="5745"/>
                    <a:pt x="40065" y="0"/>
                    <a:pt x="54526" y="0"/>
                  </a:cubicBezTo>
                  <a:close/>
                </a:path>
              </a:pathLst>
            </a:custGeom>
            <a:solidFill>
              <a:srgbClr val="000000">
                <a:alpha val="0"/>
              </a:srgbClr>
            </a:solidFill>
            <a:ln w="28575" cap="rnd">
              <a:solidFill>
                <a:srgbClr val="FFFFFF"/>
              </a:solidFill>
              <a:prstDash val="solid"/>
              <a:round/>
            </a:ln>
          </p:spPr>
        </p:sp>
        <p:sp>
          <p:nvSpPr>
            <p:cNvPr name="TextBox 17" id="17"/>
            <p:cNvSpPr txBox="true"/>
            <p:nvPr/>
          </p:nvSpPr>
          <p:spPr>
            <a:xfrm>
              <a:off x="0" y="-57150"/>
              <a:ext cx="1285092" cy="626961"/>
            </a:xfrm>
            <a:prstGeom prst="rect">
              <a:avLst/>
            </a:prstGeom>
          </p:spPr>
          <p:txBody>
            <a:bodyPr anchor="ctr" rtlCol="false" tIns="50800" lIns="50800" bIns="50800" rIns="50800"/>
            <a:lstStyle/>
            <a:p>
              <a:pPr algn="ctr">
                <a:lnSpc>
                  <a:spcPts val="2799"/>
                </a:lnSpc>
              </a:pPr>
            </a:p>
          </p:txBody>
        </p:sp>
      </p:grpSp>
      <p:grpSp>
        <p:nvGrpSpPr>
          <p:cNvPr name="Group 18" id="18"/>
          <p:cNvGrpSpPr/>
          <p:nvPr/>
        </p:nvGrpSpPr>
        <p:grpSpPr>
          <a:xfrm rot="0">
            <a:off x="12999756" y="2787507"/>
            <a:ext cx="4259544" cy="1888684"/>
            <a:chOff x="0" y="0"/>
            <a:chExt cx="1285092" cy="569811"/>
          </a:xfrm>
        </p:grpSpPr>
        <p:sp>
          <p:nvSpPr>
            <p:cNvPr name="Freeform 19" id="19"/>
            <p:cNvSpPr/>
            <p:nvPr/>
          </p:nvSpPr>
          <p:spPr>
            <a:xfrm flipH="false" flipV="false" rot="0">
              <a:off x="0" y="0"/>
              <a:ext cx="1285092" cy="569811"/>
            </a:xfrm>
            <a:custGeom>
              <a:avLst/>
              <a:gdLst/>
              <a:ahLst/>
              <a:cxnLst/>
              <a:rect r="r" b="b" t="t" l="l"/>
              <a:pathLst>
                <a:path h="569811" w="1285092">
                  <a:moveTo>
                    <a:pt x="54526" y="0"/>
                  </a:moveTo>
                  <a:lnTo>
                    <a:pt x="1230566" y="0"/>
                  </a:lnTo>
                  <a:cubicBezTo>
                    <a:pt x="1260680" y="0"/>
                    <a:pt x="1285092" y="24412"/>
                    <a:pt x="1285092" y="54526"/>
                  </a:cubicBezTo>
                  <a:lnTo>
                    <a:pt x="1285092" y="515284"/>
                  </a:lnTo>
                  <a:cubicBezTo>
                    <a:pt x="1285092" y="529746"/>
                    <a:pt x="1279348" y="543615"/>
                    <a:pt x="1269122" y="553840"/>
                  </a:cubicBezTo>
                  <a:cubicBezTo>
                    <a:pt x="1258896" y="564066"/>
                    <a:pt x="1245027" y="569811"/>
                    <a:pt x="1230566" y="569811"/>
                  </a:cubicBezTo>
                  <a:lnTo>
                    <a:pt x="54526" y="569811"/>
                  </a:lnTo>
                  <a:cubicBezTo>
                    <a:pt x="24412" y="569811"/>
                    <a:pt x="0" y="545398"/>
                    <a:pt x="0" y="515284"/>
                  </a:cubicBezTo>
                  <a:lnTo>
                    <a:pt x="0" y="54526"/>
                  </a:lnTo>
                  <a:cubicBezTo>
                    <a:pt x="0" y="40065"/>
                    <a:pt x="5745" y="26196"/>
                    <a:pt x="15970" y="15970"/>
                  </a:cubicBezTo>
                  <a:cubicBezTo>
                    <a:pt x="26196" y="5745"/>
                    <a:pt x="40065" y="0"/>
                    <a:pt x="54526" y="0"/>
                  </a:cubicBezTo>
                  <a:close/>
                </a:path>
              </a:pathLst>
            </a:custGeom>
            <a:solidFill>
              <a:srgbClr val="000000">
                <a:alpha val="0"/>
              </a:srgbClr>
            </a:solidFill>
            <a:ln w="28575" cap="rnd">
              <a:solidFill>
                <a:srgbClr val="FFFFFF"/>
              </a:solidFill>
              <a:prstDash val="solid"/>
              <a:round/>
            </a:ln>
          </p:spPr>
        </p:sp>
        <p:sp>
          <p:nvSpPr>
            <p:cNvPr name="TextBox 20" id="20"/>
            <p:cNvSpPr txBox="true"/>
            <p:nvPr/>
          </p:nvSpPr>
          <p:spPr>
            <a:xfrm>
              <a:off x="0" y="-57150"/>
              <a:ext cx="1285092" cy="626961"/>
            </a:xfrm>
            <a:prstGeom prst="rect">
              <a:avLst/>
            </a:prstGeom>
          </p:spPr>
          <p:txBody>
            <a:bodyPr anchor="ctr" rtlCol="false" tIns="50800" lIns="50800" bIns="50800" rIns="50800"/>
            <a:lstStyle/>
            <a:p>
              <a:pPr algn="ctr">
                <a:lnSpc>
                  <a:spcPts val="2799"/>
                </a:lnSpc>
              </a:pPr>
            </a:p>
          </p:txBody>
        </p:sp>
      </p:grpSp>
      <p:grpSp>
        <p:nvGrpSpPr>
          <p:cNvPr name="Group 21" id="21"/>
          <p:cNvGrpSpPr/>
          <p:nvPr/>
        </p:nvGrpSpPr>
        <p:grpSpPr>
          <a:xfrm rot="0">
            <a:off x="1028700" y="5281286"/>
            <a:ext cx="4146377" cy="3079979"/>
            <a:chOff x="0" y="0"/>
            <a:chExt cx="875855" cy="650596"/>
          </a:xfrm>
        </p:grpSpPr>
        <p:sp>
          <p:nvSpPr>
            <p:cNvPr name="Freeform 22" id="22"/>
            <p:cNvSpPr/>
            <p:nvPr/>
          </p:nvSpPr>
          <p:spPr>
            <a:xfrm flipH="false" flipV="false" rot="0">
              <a:off x="0" y="0"/>
              <a:ext cx="875855" cy="650596"/>
            </a:xfrm>
            <a:custGeom>
              <a:avLst/>
              <a:gdLst/>
              <a:ahLst/>
              <a:cxnLst/>
              <a:rect r="r" b="b" t="t" l="l"/>
              <a:pathLst>
                <a:path h="650596" w="875855">
                  <a:moveTo>
                    <a:pt x="42945" y="0"/>
                  </a:moveTo>
                  <a:lnTo>
                    <a:pt x="832910" y="0"/>
                  </a:lnTo>
                  <a:cubicBezTo>
                    <a:pt x="844300" y="0"/>
                    <a:pt x="855223" y="4524"/>
                    <a:pt x="863277" y="12578"/>
                  </a:cubicBezTo>
                  <a:cubicBezTo>
                    <a:pt x="871330" y="20632"/>
                    <a:pt x="875855" y="31555"/>
                    <a:pt x="875855" y="42945"/>
                  </a:cubicBezTo>
                  <a:lnTo>
                    <a:pt x="875855" y="607651"/>
                  </a:lnTo>
                  <a:cubicBezTo>
                    <a:pt x="875855" y="619041"/>
                    <a:pt x="871330" y="629964"/>
                    <a:pt x="863277" y="638017"/>
                  </a:cubicBezTo>
                  <a:cubicBezTo>
                    <a:pt x="855223" y="646071"/>
                    <a:pt x="844300" y="650596"/>
                    <a:pt x="832910" y="650596"/>
                  </a:cubicBezTo>
                  <a:lnTo>
                    <a:pt x="42945" y="650596"/>
                  </a:lnTo>
                  <a:cubicBezTo>
                    <a:pt x="31555" y="650596"/>
                    <a:pt x="20632" y="646071"/>
                    <a:pt x="12578" y="638017"/>
                  </a:cubicBezTo>
                  <a:cubicBezTo>
                    <a:pt x="4524" y="629964"/>
                    <a:pt x="0" y="619041"/>
                    <a:pt x="0" y="607651"/>
                  </a:cubicBezTo>
                  <a:lnTo>
                    <a:pt x="0" y="42945"/>
                  </a:lnTo>
                  <a:cubicBezTo>
                    <a:pt x="0" y="31555"/>
                    <a:pt x="4524" y="20632"/>
                    <a:pt x="12578" y="12578"/>
                  </a:cubicBezTo>
                  <a:cubicBezTo>
                    <a:pt x="20632" y="4524"/>
                    <a:pt x="31555" y="0"/>
                    <a:pt x="42945" y="0"/>
                  </a:cubicBezTo>
                  <a:close/>
                </a:path>
              </a:pathLst>
            </a:custGeom>
            <a:blipFill>
              <a:blip r:embed="rId4"/>
              <a:stretch>
                <a:fillRect l="0" t="-4943" r="0" b="-4943"/>
              </a:stretch>
            </a:blipFill>
          </p:spPr>
        </p:sp>
      </p:grpSp>
      <p:grpSp>
        <p:nvGrpSpPr>
          <p:cNvPr name="Group 23" id="23"/>
          <p:cNvGrpSpPr/>
          <p:nvPr/>
        </p:nvGrpSpPr>
        <p:grpSpPr>
          <a:xfrm rot="0">
            <a:off x="7005238" y="2675064"/>
            <a:ext cx="4146377" cy="3079979"/>
            <a:chOff x="0" y="0"/>
            <a:chExt cx="875855" cy="650596"/>
          </a:xfrm>
        </p:grpSpPr>
        <p:sp>
          <p:nvSpPr>
            <p:cNvPr name="Freeform 24" id="24"/>
            <p:cNvSpPr/>
            <p:nvPr/>
          </p:nvSpPr>
          <p:spPr>
            <a:xfrm flipH="false" flipV="false" rot="0">
              <a:off x="0" y="0"/>
              <a:ext cx="875855" cy="650596"/>
            </a:xfrm>
            <a:custGeom>
              <a:avLst/>
              <a:gdLst/>
              <a:ahLst/>
              <a:cxnLst/>
              <a:rect r="r" b="b" t="t" l="l"/>
              <a:pathLst>
                <a:path h="650596" w="875855">
                  <a:moveTo>
                    <a:pt x="42945" y="0"/>
                  </a:moveTo>
                  <a:lnTo>
                    <a:pt x="832910" y="0"/>
                  </a:lnTo>
                  <a:cubicBezTo>
                    <a:pt x="844300" y="0"/>
                    <a:pt x="855223" y="4524"/>
                    <a:pt x="863277" y="12578"/>
                  </a:cubicBezTo>
                  <a:cubicBezTo>
                    <a:pt x="871330" y="20632"/>
                    <a:pt x="875855" y="31555"/>
                    <a:pt x="875855" y="42945"/>
                  </a:cubicBezTo>
                  <a:lnTo>
                    <a:pt x="875855" y="607651"/>
                  </a:lnTo>
                  <a:cubicBezTo>
                    <a:pt x="875855" y="619041"/>
                    <a:pt x="871330" y="629964"/>
                    <a:pt x="863277" y="638017"/>
                  </a:cubicBezTo>
                  <a:cubicBezTo>
                    <a:pt x="855223" y="646071"/>
                    <a:pt x="844300" y="650596"/>
                    <a:pt x="832910" y="650596"/>
                  </a:cubicBezTo>
                  <a:lnTo>
                    <a:pt x="42945" y="650596"/>
                  </a:lnTo>
                  <a:cubicBezTo>
                    <a:pt x="31555" y="650596"/>
                    <a:pt x="20632" y="646071"/>
                    <a:pt x="12578" y="638017"/>
                  </a:cubicBezTo>
                  <a:cubicBezTo>
                    <a:pt x="4524" y="629964"/>
                    <a:pt x="0" y="619041"/>
                    <a:pt x="0" y="607651"/>
                  </a:cubicBezTo>
                  <a:lnTo>
                    <a:pt x="0" y="42945"/>
                  </a:lnTo>
                  <a:cubicBezTo>
                    <a:pt x="0" y="31555"/>
                    <a:pt x="4524" y="20632"/>
                    <a:pt x="12578" y="12578"/>
                  </a:cubicBezTo>
                  <a:cubicBezTo>
                    <a:pt x="20632" y="4524"/>
                    <a:pt x="31555" y="0"/>
                    <a:pt x="42945" y="0"/>
                  </a:cubicBezTo>
                  <a:close/>
                </a:path>
              </a:pathLst>
            </a:custGeom>
            <a:blipFill>
              <a:blip r:embed="rId5"/>
              <a:stretch>
                <a:fillRect l="-6273" t="0" r="-6273" b="0"/>
              </a:stretch>
            </a:blipFill>
          </p:spPr>
        </p:sp>
      </p:grpSp>
      <p:grpSp>
        <p:nvGrpSpPr>
          <p:cNvPr name="Group 25" id="25"/>
          <p:cNvGrpSpPr/>
          <p:nvPr/>
        </p:nvGrpSpPr>
        <p:grpSpPr>
          <a:xfrm rot="0">
            <a:off x="13056340" y="5406727"/>
            <a:ext cx="4146377" cy="3079979"/>
            <a:chOff x="0" y="0"/>
            <a:chExt cx="875855" cy="650596"/>
          </a:xfrm>
        </p:grpSpPr>
        <p:sp>
          <p:nvSpPr>
            <p:cNvPr name="Freeform 26" id="26"/>
            <p:cNvSpPr/>
            <p:nvPr/>
          </p:nvSpPr>
          <p:spPr>
            <a:xfrm flipH="false" flipV="false" rot="0">
              <a:off x="0" y="0"/>
              <a:ext cx="875855" cy="650596"/>
            </a:xfrm>
            <a:custGeom>
              <a:avLst/>
              <a:gdLst/>
              <a:ahLst/>
              <a:cxnLst/>
              <a:rect r="r" b="b" t="t" l="l"/>
              <a:pathLst>
                <a:path h="650596" w="875855">
                  <a:moveTo>
                    <a:pt x="42945" y="0"/>
                  </a:moveTo>
                  <a:lnTo>
                    <a:pt x="832910" y="0"/>
                  </a:lnTo>
                  <a:cubicBezTo>
                    <a:pt x="844300" y="0"/>
                    <a:pt x="855223" y="4524"/>
                    <a:pt x="863277" y="12578"/>
                  </a:cubicBezTo>
                  <a:cubicBezTo>
                    <a:pt x="871330" y="20632"/>
                    <a:pt x="875855" y="31555"/>
                    <a:pt x="875855" y="42945"/>
                  </a:cubicBezTo>
                  <a:lnTo>
                    <a:pt x="875855" y="607651"/>
                  </a:lnTo>
                  <a:cubicBezTo>
                    <a:pt x="875855" y="619041"/>
                    <a:pt x="871330" y="629964"/>
                    <a:pt x="863277" y="638017"/>
                  </a:cubicBezTo>
                  <a:cubicBezTo>
                    <a:pt x="855223" y="646071"/>
                    <a:pt x="844300" y="650596"/>
                    <a:pt x="832910" y="650596"/>
                  </a:cubicBezTo>
                  <a:lnTo>
                    <a:pt x="42945" y="650596"/>
                  </a:lnTo>
                  <a:cubicBezTo>
                    <a:pt x="31555" y="650596"/>
                    <a:pt x="20632" y="646071"/>
                    <a:pt x="12578" y="638017"/>
                  </a:cubicBezTo>
                  <a:cubicBezTo>
                    <a:pt x="4524" y="629964"/>
                    <a:pt x="0" y="619041"/>
                    <a:pt x="0" y="607651"/>
                  </a:cubicBezTo>
                  <a:lnTo>
                    <a:pt x="0" y="42945"/>
                  </a:lnTo>
                  <a:cubicBezTo>
                    <a:pt x="0" y="31555"/>
                    <a:pt x="4524" y="20632"/>
                    <a:pt x="12578" y="12578"/>
                  </a:cubicBezTo>
                  <a:cubicBezTo>
                    <a:pt x="20632" y="4524"/>
                    <a:pt x="31555" y="0"/>
                    <a:pt x="42945" y="0"/>
                  </a:cubicBezTo>
                  <a:close/>
                </a:path>
              </a:pathLst>
            </a:custGeom>
            <a:blipFill>
              <a:blip r:embed="rId6"/>
              <a:stretch>
                <a:fillRect l="-27057" t="0" r="-38011" b="0"/>
              </a:stretch>
            </a:blipFill>
          </p:spPr>
        </p:sp>
      </p:grpSp>
      <p:sp>
        <p:nvSpPr>
          <p:cNvPr name="TextBox 27" id="27"/>
          <p:cNvSpPr txBox="true"/>
          <p:nvPr/>
        </p:nvSpPr>
        <p:spPr>
          <a:xfrm rot="0">
            <a:off x="1213492" y="2946517"/>
            <a:ext cx="3729147" cy="1461842"/>
          </a:xfrm>
          <a:prstGeom prst="rect">
            <a:avLst/>
          </a:prstGeom>
        </p:spPr>
        <p:txBody>
          <a:bodyPr anchor="t" rtlCol="false" tIns="0" lIns="0" bIns="0" rIns="0">
            <a:spAutoFit/>
          </a:bodyPr>
          <a:lstStyle/>
          <a:p>
            <a:pPr algn="just">
              <a:lnSpc>
                <a:spcPts val="2926"/>
              </a:lnSpc>
            </a:pPr>
            <a:r>
              <a:rPr lang="en-US" sz="1721">
                <a:solidFill>
                  <a:srgbClr val="FFFFFF"/>
                </a:solidFill>
                <a:latin typeface="Poppins"/>
                <a:ea typeface="Poppins"/>
                <a:cs typeface="Poppins"/>
                <a:sym typeface="Poppins"/>
              </a:rPr>
              <a:t>Positioned in a carefully chosen location to facilitate rocket operations, ensuring maximum efficiency and minimizing risks.</a:t>
            </a:r>
          </a:p>
        </p:txBody>
      </p:sp>
      <p:sp>
        <p:nvSpPr>
          <p:cNvPr name="TextBox 28" id="28"/>
          <p:cNvSpPr txBox="true"/>
          <p:nvPr/>
        </p:nvSpPr>
        <p:spPr>
          <a:xfrm rot="0">
            <a:off x="7842210" y="1643151"/>
            <a:ext cx="4768363" cy="803313"/>
          </a:xfrm>
          <a:prstGeom prst="rect">
            <a:avLst/>
          </a:prstGeom>
        </p:spPr>
        <p:txBody>
          <a:bodyPr anchor="t" rtlCol="false" tIns="0" lIns="0" bIns="0" rIns="0">
            <a:spAutoFit/>
          </a:bodyPr>
          <a:lstStyle/>
          <a:p>
            <a:pPr algn="l">
              <a:lnSpc>
                <a:spcPts val="6013"/>
              </a:lnSpc>
            </a:pPr>
            <a:r>
              <a:rPr lang="en-US" sz="4970" b="true">
                <a:solidFill>
                  <a:srgbClr val="FFFFFF"/>
                </a:solidFill>
                <a:latin typeface="Poppins Bold"/>
                <a:ea typeface="Poppins Bold"/>
                <a:cs typeface="Poppins Bold"/>
                <a:sym typeface="Poppins Bold"/>
              </a:rPr>
              <a:t>FEATURES</a:t>
            </a:r>
          </a:p>
        </p:txBody>
      </p:sp>
      <p:sp>
        <p:nvSpPr>
          <p:cNvPr name="TextBox 29" id="29"/>
          <p:cNvSpPr txBox="true"/>
          <p:nvPr/>
        </p:nvSpPr>
        <p:spPr>
          <a:xfrm rot="0">
            <a:off x="7200357" y="6758872"/>
            <a:ext cx="3756139" cy="1471733"/>
          </a:xfrm>
          <a:prstGeom prst="rect">
            <a:avLst/>
          </a:prstGeom>
        </p:spPr>
        <p:txBody>
          <a:bodyPr anchor="t" rtlCol="false" tIns="0" lIns="0" bIns="0" rIns="0">
            <a:spAutoFit/>
          </a:bodyPr>
          <a:lstStyle/>
          <a:p>
            <a:pPr algn="just">
              <a:lnSpc>
                <a:spcPts val="2948"/>
              </a:lnSpc>
            </a:pPr>
            <a:r>
              <a:rPr lang="en-US" sz="1734">
                <a:solidFill>
                  <a:srgbClr val="FFFFFF"/>
                </a:solidFill>
                <a:latin typeface="Poppins"/>
                <a:ea typeface="Poppins"/>
                <a:cs typeface="Poppins"/>
                <a:sym typeface="Poppins"/>
              </a:rPr>
              <a:t>Featuring robotic arms and a network of systems designed to quickly and effectively refuel and conduct maintenance on rockets</a:t>
            </a:r>
          </a:p>
        </p:txBody>
      </p:sp>
      <p:sp>
        <p:nvSpPr>
          <p:cNvPr name="TextBox 30" id="30"/>
          <p:cNvSpPr txBox="true"/>
          <p:nvPr/>
        </p:nvSpPr>
        <p:spPr>
          <a:xfrm rot="0">
            <a:off x="13185886" y="2948357"/>
            <a:ext cx="3756139" cy="1471733"/>
          </a:xfrm>
          <a:prstGeom prst="rect">
            <a:avLst/>
          </a:prstGeom>
        </p:spPr>
        <p:txBody>
          <a:bodyPr anchor="t" rtlCol="false" tIns="0" lIns="0" bIns="0" rIns="0">
            <a:spAutoFit/>
          </a:bodyPr>
          <a:lstStyle/>
          <a:p>
            <a:pPr algn="just">
              <a:lnSpc>
                <a:spcPts val="2948"/>
              </a:lnSpc>
            </a:pPr>
            <a:r>
              <a:rPr lang="en-US" sz="1734">
                <a:solidFill>
                  <a:srgbClr val="FFFFFF"/>
                </a:solidFill>
                <a:latin typeface="Poppins"/>
                <a:ea typeface="Poppins"/>
                <a:cs typeface="Poppins"/>
                <a:sym typeface="Poppins"/>
              </a:rPr>
              <a:t>The system supports rapid rocket turnaround, allowing Starship-class rockets to quickly be prepared for their next mission</a:t>
            </a:r>
          </a:p>
        </p:txBody>
      </p:sp>
    </p:spTree>
  </p:cSld>
  <p:clrMapOvr>
    <a:masterClrMapping/>
  </p:clrMapOvr>
  <p:transition spd="fast">
    <p:wipe dir="l"/>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950257" y="5183370"/>
            <a:ext cx="2824300" cy="1574352"/>
            <a:chOff x="0" y="0"/>
            <a:chExt cx="743848" cy="414644"/>
          </a:xfrm>
        </p:grpSpPr>
        <p:sp>
          <p:nvSpPr>
            <p:cNvPr name="Freeform 3" id="3"/>
            <p:cNvSpPr/>
            <p:nvPr/>
          </p:nvSpPr>
          <p:spPr>
            <a:xfrm flipH="false" flipV="false" rot="0">
              <a:off x="0" y="0"/>
              <a:ext cx="743848" cy="414644"/>
            </a:xfrm>
            <a:custGeom>
              <a:avLst/>
              <a:gdLst/>
              <a:ahLst/>
              <a:cxnLst/>
              <a:rect r="r" b="b" t="t" l="l"/>
              <a:pathLst>
                <a:path h="414644" w="743848">
                  <a:moveTo>
                    <a:pt x="82235" y="0"/>
                  </a:moveTo>
                  <a:lnTo>
                    <a:pt x="661613" y="0"/>
                  </a:lnTo>
                  <a:cubicBezTo>
                    <a:pt x="683423" y="0"/>
                    <a:pt x="704340" y="8664"/>
                    <a:pt x="719762" y="24086"/>
                  </a:cubicBezTo>
                  <a:cubicBezTo>
                    <a:pt x="735184" y="39508"/>
                    <a:pt x="743848" y="60425"/>
                    <a:pt x="743848" y="82235"/>
                  </a:cubicBezTo>
                  <a:lnTo>
                    <a:pt x="743848" y="332409"/>
                  </a:lnTo>
                  <a:cubicBezTo>
                    <a:pt x="743848" y="354219"/>
                    <a:pt x="735184" y="375136"/>
                    <a:pt x="719762" y="390558"/>
                  </a:cubicBezTo>
                  <a:cubicBezTo>
                    <a:pt x="704340" y="405980"/>
                    <a:pt x="683423" y="414644"/>
                    <a:pt x="661613" y="414644"/>
                  </a:cubicBezTo>
                  <a:lnTo>
                    <a:pt x="82235" y="414644"/>
                  </a:lnTo>
                  <a:cubicBezTo>
                    <a:pt x="60425" y="414644"/>
                    <a:pt x="39508" y="405980"/>
                    <a:pt x="24086" y="390558"/>
                  </a:cubicBezTo>
                  <a:cubicBezTo>
                    <a:pt x="8664" y="375136"/>
                    <a:pt x="0" y="354219"/>
                    <a:pt x="0" y="332409"/>
                  </a:cubicBezTo>
                  <a:lnTo>
                    <a:pt x="0" y="82235"/>
                  </a:lnTo>
                  <a:cubicBezTo>
                    <a:pt x="0" y="60425"/>
                    <a:pt x="8664" y="39508"/>
                    <a:pt x="24086" y="24086"/>
                  </a:cubicBezTo>
                  <a:cubicBezTo>
                    <a:pt x="39508" y="8664"/>
                    <a:pt x="60425" y="0"/>
                    <a:pt x="82235" y="0"/>
                  </a:cubicBezTo>
                  <a:close/>
                </a:path>
              </a:pathLst>
            </a:custGeom>
            <a:gradFill rotWithShape="true">
              <a:gsLst>
                <a:gs pos="0">
                  <a:srgbClr val="FFFFFF">
                    <a:alpha val="100000"/>
                  </a:srgbClr>
                </a:gs>
                <a:gs pos="50000">
                  <a:srgbClr val="A4A4A4">
                    <a:alpha val="100000"/>
                  </a:srgbClr>
                </a:gs>
                <a:gs pos="100000">
                  <a:srgbClr val="000000">
                    <a:alpha val="100000"/>
                  </a:srgbClr>
                </a:gs>
              </a:gsLst>
              <a:path path="circle">
                <a:fillToRect l="0" r="100000" t="0" b="100000"/>
              </a:path>
              <a:tileRect r="0" l="-100000" b="0" t="-100000"/>
            </a:gradFill>
            <a:ln cap="rnd">
              <a:noFill/>
              <a:prstDash val="solid"/>
              <a:round/>
            </a:ln>
          </p:spPr>
        </p:sp>
        <p:sp>
          <p:nvSpPr>
            <p:cNvPr name="TextBox 4" id="4"/>
            <p:cNvSpPr txBox="true"/>
            <p:nvPr/>
          </p:nvSpPr>
          <p:spPr>
            <a:xfrm>
              <a:off x="0" y="-57150"/>
              <a:ext cx="743848" cy="471794"/>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2384407" y="-903785"/>
            <a:ext cx="6305298" cy="12094570"/>
            <a:chOff x="0" y="0"/>
            <a:chExt cx="976856" cy="1873765"/>
          </a:xfrm>
        </p:grpSpPr>
        <p:sp>
          <p:nvSpPr>
            <p:cNvPr name="Freeform 6" id="6"/>
            <p:cNvSpPr/>
            <p:nvPr/>
          </p:nvSpPr>
          <p:spPr>
            <a:xfrm flipH="false" flipV="false" rot="0">
              <a:off x="0" y="0"/>
              <a:ext cx="976856" cy="1873765"/>
            </a:xfrm>
            <a:custGeom>
              <a:avLst/>
              <a:gdLst/>
              <a:ahLst/>
              <a:cxnLst/>
              <a:rect r="r" b="b" t="t" l="l"/>
              <a:pathLst>
                <a:path h="1873765" w="976856">
                  <a:moveTo>
                    <a:pt x="28240" y="0"/>
                  </a:moveTo>
                  <a:lnTo>
                    <a:pt x="948615" y="0"/>
                  </a:lnTo>
                  <a:cubicBezTo>
                    <a:pt x="956105" y="0"/>
                    <a:pt x="963288" y="2975"/>
                    <a:pt x="968584" y="8271"/>
                  </a:cubicBezTo>
                  <a:cubicBezTo>
                    <a:pt x="973880" y="13568"/>
                    <a:pt x="976856" y="20751"/>
                    <a:pt x="976856" y="28240"/>
                  </a:cubicBezTo>
                  <a:lnTo>
                    <a:pt x="976856" y="1845525"/>
                  </a:lnTo>
                  <a:cubicBezTo>
                    <a:pt x="976856" y="1853015"/>
                    <a:pt x="973880" y="1860198"/>
                    <a:pt x="968584" y="1865494"/>
                  </a:cubicBezTo>
                  <a:cubicBezTo>
                    <a:pt x="963288" y="1870790"/>
                    <a:pt x="956105" y="1873765"/>
                    <a:pt x="948615" y="1873765"/>
                  </a:cubicBezTo>
                  <a:lnTo>
                    <a:pt x="28240" y="1873765"/>
                  </a:lnTo>
                  <a:cubicBezTo>
                    <a:pt x="20751" y="1873765"/>
                    <a:pt x="13568" y="1870790"/>
                    <a:pt x="8271" y="1865494"/>
                  </a:cubicBezTo>
                  <a:cubicBezTo>
                    <a:pt x="2975" y="1860198"/>
                    <a:pt x="0" y="1853015"/>
                    <a:pt x="0" y="1845525"/>
                  </a:cubicBezTo>
                  <a:lnTo>
                    <a:pt x="0" y="28240"/>
                  </a:lnTo>
                  <a:cubicBezTo>
                    <a:pt x="0" y="20751"/>
                    <a:pt x="2975" y="13568"/>
                    <a:pt x="8271" y="8271"/>
                  </a:cubicBezTo>
                  <a:cubicBezTo>
                    <a:pt x="13568" y="2975"/>
                    <a:pt x="20751" y="0"/>
                    <a:pt x="28240" y="0"/>
                  </a:cubicBezTo>
                  <a:close/>
                </a:path>
              </a:pathLst>
            </a:custGeom>
            <a:blipFill>
              <a:blip r:embed="rId2">
                <a:alphaModFix amt="77000"/>
              </a:blip>
              <a:stretch>
                <a:fillRect l="-93951" t="0" r="-93951" b="0"/>
              </a:stretch>
            </a:blipFill>
          </p:spPr>
        </p:sp>
      </p:grpSp>
      <p:grpSp>
        <p:nvGrpSpPr>
          <p:cNvPr name="Group 7" id="7"/>
          <p:cNvGrpSpPr/>
          <p:nvPr/>
        </p:nvGrpSpPr>
        <p:grpSpPr>
          <a:xfrm rot="0">
            <a:off x="6949197" y="2184327"/>
            <a:ext cx="2824300" cy="3379029"/>
            <a:chOff x="0" y="0"/>
            <a:chExt cx="743848" cy="889950"/>
          </a:xfrm>
        </p:grpSpPr>
        <p:sp>
          <p:nvSpPr>
            <p:cNvPr name="Freeform 8" id="8"/>
            <p:cNvSpPr/>
            <p:nvPr/>
          </p:nvSpPr>
          <p:spPr>
            <a:xfrm flipH="false" flipV="false" rot="0">
              <a:off x="0" y="0"/>
              <a:ext cx="743848" cy="889950"/>
            </a:xfrm>
            <a:custGeom>
              <a:avLst/>
              <a:gdLst/>
              <a:ahLst/>
              <a:cxnLst/>
              <a:rect r="r" b="b" t="t" l="l"/>
              <a:pathLst>
                <a:path h="889950" w="743848">
                  <a:moveTo>
                    <a:pt x="82235" y="0"/>
                  </a:moveTo>
                  <a:lnTo>
                    <a:pt x="661613" y="0"/>
                  </a:lnTo>
                  <a:cubicBezTo>
                    <a:pt x="683423" y="0"/>
                    <a:pt x="704340" y="8664"/>
                    <a:pt x="719762" y="24086"/>
                  </a:cubicBezTo>
                  <a:cubicBezTo>
                    <a:pt x="735184" y="39508"/>
                    <a:pt x="743848" y="60425"/>
                    <a:pt x="743848" y="82235"/>
                  </a:cubicBezTo>
                  <a:lnTo>
                    <a:pt x="743848" y="807714"/>
                  </a:lnTo>
                  <a:cubicBezTo>
                    <a:pt x="743848" y="829525"/>
                    <a:pt x="735184" y="850442"/>
                    <a:pt x="719762" y="865864"/>
                  </a:cubicBezTo>
                  <a:cubicBezTo>
                    <a:pt x="704340" y="881286"/>
                    <a:pt x="683423" y="889950"/>
                    <a:pt x="661613" y="889950"/>
                  </a:cubicBezTo>
                  <a:lnTo>
                    <a:pt x="82235" y="889950"/>
                  </a:lnTo>
                  <a:cubicBezTo>
                    <a:pt x="60425" y="889950"/>
                    <a:pt x="39508" y="881286"/>
                    <a:pt x="24086" y="865864"/>
                  </a:cubicBezTo>
                  <a:cubicBezTo>
                    <a:pt x="8664" y="850442"/>
                    <a:pt x="0" y="829525"/>
                    <a:pt x="0" y="807714"/>
                  </a:cubicBezTo>
                  <a:lnTo>
                    <a:pt x="0" y="82235"/>
                  </a:lnTo>
                  <a:cubicBezTo>
                    <a:pt x="0" y="60425"/>
                    <a:pt x="8664" y="39508"/>
                    <a:pt x="24086" y="24086"/>
                  </a:cubicBezTo>
                  <a:cubicBezTo>
                    <a:pt x="39508" y="8664"/>
                    <a:pt x="60425" y="0"/>
                    <a:pt x="82235" y="0"/>
                  </a:cubicBezTo>
                  <a:close/>
                </a:path>
              </a:pathLst>
            </a:custGeom>
            <a:solidFill>
              <a:srgbClr val="FFFFFF"/>
            </a:solidFill>
            <a:ln cap="rnd">
              <a:noFill/>
              <a:prstDash val="solid"/>
              <a:round/>
            </a:ln>
          </p:spPr>
        </p:sp>
        <p:sp>
          <p:nvSpPr>
            <p:cNvPr name="TextBox 9" id="9"/>
            <p:cNvSpPr txBox="true"/>
            <p:nvPr/>
          </p:nvSpPr>
          <p:spPr>
            <a:xfrm>
              <a:off x="0" y="-57150"/>
              <a:ext cx="743848" cy="947100"/>
            </a:xfrm>
            <a:prstGeom prst="rect">
              <a:avLst/>
            </a:prstGeom>
          </p:spPr>
          <p:txBody>
            <a:bodyPr anchor="ctr" rtlCol="false" tIns="50800" lIns="50800" bIns="50800" rIns="50800"/>
            <a:lstStyle/>
            <a:p>
              <a:pPr algn="ctr">
                <a:lnSpc>
                  <a:spcPts val="2799"/>
                </a:lnSpc>
              </a:pPr>
            </a:p>
          </p:txBody>
        </p:sp>
      </p:grpSp>
      <p:grpSp>
        <p:nvGrpSpPr>
          <p:cNvPr name="Group 10" id="10"/>
          <p:cNvGrpSpPr/>
          <p:nvPr/>
        </p:nvGrpSpPr>
        <p:grpSpPr>
          <a:xfrm rot="0">
            <a:off x="7007479" y="2254057"/>
            <a:ext cx="2707735" cy="3239569"/>
            <a:chOff x="0" y="0"/>
            <a:chExt cx="528659" cy="632494"/>
          </a:xfrm>
        </p:grpSpPr>
        <p:sp>
          <p:nvSpPr>
            <p:cNvPr name="Freeform 11" id="11"/>
            <p:cNvSpPr/>
            <p:nvPr/>
          </p:nvSpPr>
          <p:spPr>
            <a:xfrm flipH="false" flipV="false" rot="0">
              <a:off x="0" y="0"/>
              <a:ext cx="528659" cy="632494"/>
            </a:xfrm>
            <a:custGeom>
              <a:avLst/>
              <a:gdLst/>
              <a:ahLst/>
              <a:cxnLst/>
              <a:rect r="r" b="b" t="t" l="l"/>
              <a:pathLst>
                <a:path h="632494" w="528659">
                  <a:moveTo>
                    <a:pt x="65761" y="0"/>
                  </a:moveTo>
                  <a:lnTo>
                    <a:pt x="462897" y="0"/>
                  </a:lnTo>
                  <a:cubicBezTo>
                    <a:pt x="480338" y="0"/>
                    <a:pt x="497065" y="6928"/>
                    <a:pt x="509398" y="19261"/>
                  </a:cubicBezTo>
                  <a:cubicBezTo>
                    <a:pt x="521730" y="31594"/>
                    <a:pt x="528659" y="48320"/>
                    <a:pt x="528659" y="65761"/>
                  </a:cubicBezTo>
                  <a:lnTo>
                    <a:pt x="528659" y="566733"/>
                  </a:lnTo>
                  <a:cubicBezTo>
                    <a:pt x="528659" y="584174"/>
                    <a:pt x="521730" y="600900"/>
                    <a:pt x="509398" y="613233"/>
                  </a:cubicBezTo>
                  <a:cubicBezTo>
                    <a:pt x="497065" y="625566"/>
                    <a:pt x="480338" y="632494"/>
                    <a:pt x="462897" y="632494"/>
                  </a:cubicBezTo>
                  <a:lnTo>
                    <a:pt x="65761" y="632494"/>
                  </a:lnTo>
                  <a:cubicBezTo>
                    <a:pt x="29442" y="632494"/>
                    <a:pt x="0" y="603052"/>
                    <a:pt x="0" y="566733"/>
                  </a:cubicBezTo>
                  <a:lnTo>
                    <a:pt x="0" y="65761"/>
                  </a:lnTo>
                  <a:cubicBezTo>
                    <a:pt x="0" y="48320"/>
                    <a:pt x="6928" y="31594"/>
                    <a:pt x="19261" y="19261"/>
                  </a:cubicBezTo>
                  <a:cubicBezTo>
                    <a:pt x="31594" y="6928"/>
                    <a:pt x="48320" y="0"/>
                    <a:pt x="65761" y="0"/>
                  </a:cubicBezTo>
                  <a:close/>
                </a:path>
              </a:pathLst>
            </a:custGeom>
            <a:blipFill>
              <a:blip r:embed="rId3"/>
              <a:stretch>
                <a:fillRect l="-39955" t="0" r="-39955" b="0"/>
              </a:stretch>
            </a:blipFill>
          </p:spPr>
        </p:sp>
      </p:grpSp>
      <p:grpSp>
        <p:nvGrpSpPr>
          <p:cNvPr name="Group 12" id="12"/>
          <p:cNvGrpSpPr/>
          <p:nvPr/>
        </p:nvGrpSpPr>
        <p:grpSpPr>
          <a:xfrm rot="0">
            <a:off x="11317153" y="5183370"/>
            <a:ext cx="2824300" cy="1574352"/>
            <a:chOff x="0" y="0"/>
            <a:chExt cx="743848" cy="414644"/>
          </a:xfrm>
        </p:grpSpPr>
        <p:sp>
          <p:nvSpPr>
            <p:cNvPr name="Freeform 13" id="13"/>
            <p:cNvSpPr/>
            <p:nvPr/>
          </p:nvSpPr>
          <p:spPr>
            <a:xfrm flipH="false" flipV="false" rot="0">
              <a:off x="0" y="0"/>
              <a:ext cx="743848" cy="414644"/>
            </a:xfrm>
            <a:custGeom>
              <a:avLst/>
              <a:gdLst/>
              <a:ahLst/>
              <a:cxnLst/>
              <a:rect r="r" b="b" t="t" l="l"/>
              <a:pathLst>
                <a:path h="414644" w="743848">
                  <a:moveTo>
                    <a:pt x="82235" y="0"/>
                  </a:moveTo>
                  <a:lnTo>
                    <a:pt x="661613" y="0"/>
                  </a:lnTo>
                  <a:cubicBezTo>
                    <a:pt x="683423" y="0"/>
                    <a:pt x="704340" y="8664"/>
                    <a:pt x="719762" y="24086"/>
                  </a:cubicBezTo>
                  <a:cubicBezTo>
                    <a:pt x="735184" y="39508"/>
                    <a:pt x="743848" y="60425"/>
                    <a:pt x="743848" y="82235"/>
                  </a:cubicBezTo>
                  <a:lnTo>
                    <a:pt x="743848" y="332409"/>
                  </a:lnTo>
                  <a:cubicBezTo>
                    <a:pt x="743848" y="354219"/>
                    <a:pt x="735184" y="375136"/>
                    <a:pt x="719762" y="390558"/>
                  </a:cubicBezTo>
                  <a:cubicBezTo>
                    <a:pt x="704340" y="405980"/>
                    <a:pt x="683423" y="414644"/>
                    <a:pt x="661613" y="414644"/>
                  </a:cubicBezTo>
                  <a:lnTo>
                    <a:pt x="82235" y="414644"/>
                  </a:lnTo>
                  <a:cubicBezTo>
                    <a:pt x="60425" y="414644"/>
                    <a:pt x="39508" y="405980"/>
                    <a:pt x="24086" y="390558"/>
                  </a:cubicBezTo>
                  <a:cubicBezTo>
                    <a:pt x="8664" y="375136"/>
                    <a:pt x="0" y="354219"/>
                    <a:pt x="0" y="332409"/>
                  </a:cubicBezTo>
                  <a:lnTo>
                    <a:pt x="0" y="82235"/>
                  </a:lnTo>
                  <a:cubicBezTo>
                    <a:pt x="0" y="60425"/>
                    <a:pt x="8664" y="39508"/>
                    <a:pt x="24086" y="24086"/>
                  </a:cubicBezTo>
                  <a:cubicBezTo>
                    <a:pt x="39508" y="8664"/>
                    <a:pt x="60425" y="0"/>
                    <a:pt x="82235" y="0"/>
                  </a:cubicBezTo>
                  <a:close/>
                </a:path>
              </a:pathLst>
            </a:custGeom>
            <a:gradFill rotWithShape="true">
              <a:gsLst>
                <a:gs pos="0">
                  <a:srgbClr val="FFFFFF">
                    <a:alpha val="100000"/>
                  </a:srgbClr>
                </a:gs>
                <a:gs pos="50000">
                  <a:srgbClr val="A4A4A4">
                    <a:alpha val="100000"/>
                  </a:srgbClr>
                </a:gs>
                <a:gs pos="100000">
                  <a:srgbClr val="000000">
                    <a:alpha val="100000"/>
                  </a:srgbClr>
                </a:gs>
              </a:gsLst>
              <a:lin ang="0"/>
            </a:gradFill>
            <a:ln cap="rnd">
              <a:noFill/>
              <a:prstDash val="solid"/>
              <a:round/>
            </a:ln>
          </p:spPr>
        </p:sp>
        <p:sp>
          <p:nvSpPr>
            <p:cNvPr name="TextBox 14" id="14"/>
            <p:cNvSpPr txBox="true"/>
            <p:nvPr/>
          </p:nvSpPr>
          <p:spPr>
            <a:xfrm>
              <a:off x="0" y="-57150"/>
              <a:ext cx="743848" cy="471794"/>
            </a:xfrm>
            <a:prstGeom prst="rect">
              <a:avLst/>
            </a:prstGeom>
          </p:spPr>
          <p:txBody>
            <a:bodyPr anchor="ctr" rtlCol="false" tIns="50800" lIns="50800" bIns="50800" rIns="50800"/>
            <a:lstStyle/>
            <a:p>
              <a:pPr algn="ctr">
                <a:lnSpc>
                  <a:spcPts val="2799"/>
                </a:lnSpc>
              </a:pPr>
            </a:p>
          </p:txBody>
        </p:sp>
      </p:grpSp>
      <p:grpSp>
        <p:nvGrpSpPr>
          <p:cNvPr name="Group 15" id="15"/>
          <p:cNvGrpSpPr/>
          <p:nvPr/>
        </p:nvGrpSpPr>
        <p:grpSpPr>
          <a:xfrm rot="0">
            <a:off x="11316092" y="2184327"/>
            <a:ext cx="2824300" cy="3379029"/>
            <a:chOff x="0" y="0"/>
            <a:chExt cx="743848" cy="889950"/>
          </a:xfrm>
        </p:grpSpPr>
        <p:sp>
          <p:nvSpPr>
            <p:cNvPr name="Freeform 16" id="16"/>
            <p:cNvSpPr/>
            <p:nvPr/>
          </p:nvSpPr>
          <p:spPr>
            <a:xfrm flipH="false" flipV="false" rot="0">
              <a:off x="0" y="0"/>
              <a:ext cx="743848" cy="889950"/>
            </a:xfrm>
            <a:custGeom>
              <a:avLst/>
              <a:gdLst/>
              <a:ahLst/>
              <a:cxnLst/>
              <a:rect r="r" b="b" t="t" l="l"/>
              <a:pathLst>
                <a:path h="889950" w="743848">
                  <a:moveTo>
                    <a:pt x="82235" y="0"/>
                  </a:moveTo>
                  <a:lnTo>
                    <a:pt x="661613" y="0"/>
                  </a:lnTo>
                  <a:cubicBezTo>
                    <a:pt x="683423" y="0"/>
                    <a:pt x="704340" y="8664"/>
                    <a:pt x="719762" y="24086"/>
                  </a:cubicBezTo>
                  <a:cubicBezTo>
                    <a:pt x="735184" y="39508"/>
                    <a:pt x="743848" y="60425"/>
                    <a:pt x="743848" y="82235"/>
                  </a:cubicBezTo>
                  <a:lnTo>
                    <a:pt x="743848" y="807714"/>
                  </a:lnTo>
                  <a:cubicBezTo>
                    <a:pt x="743848" y="829525"/>
                    <a:pt x="735184" y="850442"/>
                    <a:pt x="719762" y="865864"/>
                  </a:cubicBezTo>
                  <a:cubicBezTo>
                    <a:pt x="704340" y="881286"/>
                    <a:pt x="683423" y="889950"/>
                    <a:pt x="661613" y="889950"/>
                  </a:cubicBezTo>
                  <a:lnTo>
                    <a:pt x="82235" y="889950"/>
                  </a:lnTo>
                  <a:cubicBezTo>
                    <a:pt x="60425" y="889950"/>
                    <a:pt x="39508" y="881286"/>
                    <a:pt x="24086" y="865864"/>
                  </a:cubicBezTo>
                  <a:cubicBezTo>
                    <a:pt x="8664" y="850442"/>
                    <a:pt x="0" y="829525"/>
                    <a:pt x="0" y="807714"/>
                  </a:cubicBezTo>
                  <a:lnTo>
                    <a:pt x="0" y="82235"/>
                  </a:lnTo>
                  <a:cubicBezTo>
                    <a:pt x="0" y="60425"/>
                    <a:pt x="8664" y="39508"/>
                    <a:pt x="24086" y="24086"/>
                  </a:cubicBezTo>
                  <a:cubicBezTo>
                    <a:pt x="39508" y="8664"/>
                    <a:pt x="60425" y="0"/>
                    <a:pt x="82235" y="0"/>
                  </a:cubicBezTo>
                  <a:close/>
                </a:path>
              </a:pathLst>
            </a:custGeom>
            <a:solidFill>
              <a:srgbClr val="FFFFFF"/>
            </a:solidFill>
            <a:ln cap="rnd">
              <a:noFill/>
              <a:prstDash val="solid"/>
              <a:round/>
            </a:ln>
          </p:spPr>
        </p:sp>
        <p:sp>
          <p:nvSpPr>
            <p:cNvPr name="TextBox 17" id="17"/>
            <p:cNvSpPr txBox="true"/>
            <p:nvPr/>
          </p:nvSpPr>
          <p:spPr>
            <a:xfrm>
              <a:off x="0" y="-57150"/>
              <a:ext cx="743848" cy="947100"/>
            </a:xfrm>
            <a:prstGeom prst="rect">
              <a:avLst/>
            </a:prstGeom>
          </p:spPr>
          <p:txBody>
            <a:bodyPr anchor="ctr" rtlCol="false" tIns="50800" lIns="50800" bIns="50800" rIns="50800"/>
            <a:lstStyle/>
            <a:p>
              <a:pPr algn="ctr">
                <a:lnSpc>
                  <a:spcPts val="2799"/>
                </a:lnSpc>
              </a:pPr>
            </a:p>
          </p:txBody>
        </p:sp>
      </p:grpSp>
      <p:grpSp>
        <p:nvGrpSpPr>
          <p:cNvPr name="Group 18" id="18"/>
          <p:cNvGrpSpPr/>
          <p:nvPr/>
        </p:nvGrpSpPr>
        <p:grpSpPr>
          <a:xfrm rot="0">
            <a:off x="11374375" y="2254057"/>
            <a:ext cx="2707735" cy="3239569"/>
            <a:chOff x="0" y="0"/>
            <a:chExt cx="528659" cy="632494"/>
          </a:xfrm>
        </p:grpSpPr>
        <p:sp>
          <p:nvSpPr>
            <p:cNvPr name="Freeform 19" id="19"/>
            <p:cNvSpPr/>
            <p:nvPr/>
          </p:nvSpPr>
          <p:spPr>
            <a:xfrm flipH="false" flipV="false" rot="0">
              <a:off x="0" y="0"/>
              <a:ext cx="528659" cy="632494"/>
            </a:xfrm>
            <a:custGeom>
              <a:avLst/>
              <a:gdLst/>
              <a:ahLst/>
              <a:cxnLst/>
              <a:rect r="r" b="b" t="t" l="l"/>
              <a:pathLst>
                <a:path h="632494" w="528659">
                  <a:moveTo>
                    <a:pt x="65761" y="0"/>
                  </a:moveTo>
                  <a:lnTo>
                    <a:pt x="462897" y="0"/>
                  </a:lnTo>
                  <a:cubicBezTo>
                    <a:pt x="480338" y="0"/>
                    <a:pt x="497065" y="6928"/>
                    <a:pt x="509398" y="19261"/>
                  </a:cubicBezTo>
                  <a:cubicBezTo>
                    <a:pt x="521730" y="31594"/>
                    <a:pt x="528659" y="48320"/>
                    <a:pt x="528659" y="65761"/>
                  </a:cubicBezTo>
                  <a:lnTo>
                    <a:pt x="528659" y="566733"/>
                  </a:lnTo>
                  <a:cubicBezTo>
                    <a:pt x="528659" y="584174"/>
                    <a:pt x="521730" y="600900"/>
                    <a:pt x="509398" y="613233"/>
                  </a:cubicBezTo>
                  <a:cubicBezTo>
                    <a:pt x="497065" y="625566"/>
                    <a:pt x="480338" y="632494"/>
                    <a:pt x="462897" y="632494"/>
                  </a:cubicBezTo>
                  <a:lnTo>
                    <a:pt x="65761" y="632494"/>
                  </a:lnTo>
                  <a:cubicBezTo>
                    <a:pt x="29442" y="632494"/>
                    <a:pt x="0" y="603052"/>
                    <a:pt x="0" y="566733"/>
                  </a:cubicBezTo>
                  <a:lnTo>
                    <a:pt x="0" y="65761"/>
                  </a:lnTo>
                  <a:cubicBezTo>
                    <a:pt x="0" y="48320"/>
                    <a:pt x="6928" y="31594"/>
                    <a:pt x="19261" y="19261"/>
                  </a:cubicBezTo>
                  <a:cubicBezTo>
                    <a:pt x="31594" y="6928"/>
                    <a:pt x="48320" y="0"/>
                    <a:pt x="65761" y="0"/>
                  </a:cubicBezTo>
                  <a:close/>
                </a:path>
              </a:pathLst>
            </a:custGeom>
            <a:blipFill>
              <a:blip r:embed="rId4"/>
              <a:stretch>
                <a:fillRect l="0" t="-4094" r="0" b="-44751"/>
              </a:stretch>
            </a:blipFill>
          </p:spPr>
        </p:sp>
      </p:grpSp>
      <p:grpSp>
        <p:nvGrpSpPr>
          <p:cNvPr name="Group 20" id="20"/>
          <p:cNvGrpSpPr/>
          <p:nvPr/>
        </p:nvGrpSpPr>
        <p:grpSpPr>
          <a:xfrm rot="0">
            <a:off x="2238947" y="5183370"/>
            <a:ext cx="2824300" cy="1574352"/>
            <a:chOff x="0" y="0"/>
            <a:chExt cx="743848" cy="414644"/>
          </a:xfrm>
        </p:grpSpPr>
        <p:sp>
          <p:nvSpPr>
            <p:cNvPr name="Freeform 21" id="21"/>
            <p:cNvSpPr/>
            <p:nvPr/>
          </p:nvSpPr>
          <p:spPr>
            <a:xfrm flipH="false" flipV="false" rot="0">
              <a:off x="0" y="0"/>
              <a:ext cx="743848" cy="414644"/>
            </a:xfrm>
            <a:custGeom>
              <a:avLst/>
              <a:gdLst/>
              <a:ahLst/>
              <a:cxnLst/>
              <a:rect r="r" b="b" t="t" l="l"/>
              <a:pathLst>
                <a:path h="414644" w="743848">
                  <a:moveTo>
                    <a:pt x="82235" y="0"/>
                  </a:moveTo>
                  <a:lnTo>
                    <a:pt x="661613" y="0"/>
                  </a:lnTo>
                  <a:cubicBezTo>
                    <a:pt x="683423" y="0"/>
                    <a:pt x="704340" y="8664"/>
                    <a:pt x="719762" y="24086"/>
                  </a:cubicBezTo>
                  <a:cubicBezTo>
                    <a:pt x="735184" y="39508"/>
                    <a:pt x="743848" y="60425"/>
                    <a:pt x="743848" y="82235"/>
                  </a:cubicBezTo>
                  <a:lnTo>
                    <a:pt x="743848" y="332409"/>
                  </a:lnTo>
                  <a:cubicBezTo>
                    <a:pt x="743848" y="354219"/>
                    <a:pt x="735184" y="375136"/>
                    <a:pt x="719762" y="390558"/>
                  </a:cubicBezTo>
                  <a:cubicBezTo>
                    <a:pt x="704340" y="405980"/>
                    <a:pt x="683423" y="414644"/>
                    <a:pt x="661613" y="414644"/>
                  </a:cubicBezTo>
                  <a:lnTo>
                    <a:pt x="82235" y="414644"/>
                  </a:lnTo>
                  <a:cubicBezTo>
                    <a:pt x="60425" y="414644"/>
                    <a:pt x="39508" y="405980"/>
                    <a:pt x="24086" y="390558"/>
                  </a:cubicBezTo>
                  <a:cubicBezTo>
                    <a:pt x="8664" y="375136"/>
                    <a:pt x="0" y="354219"/>
                    <a:pt x="0" y="332409"/>
                  </a:cubicBezTo>
                  <a:lnTo>
                    <a:pt x="0" y="82235"/>
                  </a:lnTo>
                  <a:cubicBezTo>
                    <a:pt x="0" y="60425"/>
                    <a:pt x="8664" y="39508"/>
                    <a:pt x="24086" y="24086"/>
                  </a:cubicBezTo>
                  <a:cubicBezTo>
                    <a:pt x="39508" y="8664"/>
                    <a:pt x="60425" y="0"/>
                    <a:pt x="82235" y="0"/>
                  </a:cubicBezTo>
                  <a:close/>
                </a:path>
              </a:pathLst>
            </a:custGeom>
            <a:gradFill rotWithShape="true">
              <a:gsLst>
                <a:gs pos="0">
                  <a:srgbClr val="FFFFFF">
                    <a:alpha val="100000"/>
                  </a:srgbClr>
                </a:gs>
                <a:gs pos="50000">
                  <a:srgbClr val="A4A4A4">
                    <a:alpha val="100000"/>
                  </a:srgbClr>
                </a:gs>
                <a:gs pos="100000">
                  <a:srgbClr val="000000">
                    <a:alpha val="100000"/>
                  </a:srgbClr>
                </a:gs>
              </a:gsLst>
              <a:path path="circle">
                <a:fillToRect l="0" r="100000" t="0" b="100000"/>
              </a:path>
              <a:tileRect r="0" l="-100000" b="0" t="-100000"/>
            </a:gradFill>
            <a:ln cap="rnd">
              <a:noFill/>
              <a:prstDash val="solid"/>
              <a:round/>
            </a:ln>
          </p:spPr>
        </p:sp>
        <p:sp>
          <p:nvSpPr>
            <p:cNvPr name="TextBox 22" id="22"/>
            <p:cNvSpPr txBox="true"/>
            <p:nvPr/>
          </p:nvSpPr>
          <p:spPr>
            <a:xfrm>
              <a:off x="0" y="-57150"/>
              <a:ext cx="743848" cy="471794"/>
            </a:xfrm>
            <a:prstGeom prst="rect">
              <a:avLst/>
            </a:prstGeom>
          </p:spPr>
          <p:txBody>
            <a:bodyPr anchor="ctr" rtlCol="false" tIns="50800" lIns="50800" bIns="50800" rIns="50800"/>
            <a:lstStyle/>
            <a:p>
              <a:pPr algn="ctr">
                <a:lnSpc>
                  <a:spcPts val="2799"/>
                </a:lnSpc>
              </a:pPr>
            </a:p>
          </p:txBody>
        </p:sp>
      </p:grpSp>
      <p:grpSp>
        <p:nvGrpSpPr>
          <p:cNvPr name="Group 23" id="23"/>
          <p:cNvGrpSpPr/>
          <p:nvPr/>
        </p:nvGrpSpPr>
        <p:grpSpPr>
          <a:xfrm rot="0">
            <a:off x="2237887" y="2184327"/>
            <a:ext cx="2824300" cy="3379029"/>
            <a:chOff x="0" y="0"/>
            <a:chExt cx="743848" cy="889950"/>
          </a:xfrm>
        </p:grpSpPr>
        <p:sp>
          <p:nvSpPr>
            <p:cNvPr name="Freeform 24" id="24"/>
            <p:cNvSpPr/>
            <p:nvPr/>
          </p:nvSpPr>
          <p:spPr>
            <a:xfrm flipH="false" flipV="false" rot="0">
              <a:off x="0" y="0"/>
              <a:ext cx="743848" cy="889950"/>
            </a:xfrm>
            <a:custGeom>
              <a:avLst/>
              <a:gdLst/>
              <a:ahLst/>
              <a:cxnLst/>
              <a:rect r="r" b="b" t="t" l="l"/>
              <a:pathLst>
                <a:path h="889950" w="743848">
                  <a:moveTo>
                    <a:pt x="82235" y="0"/>
                  </a:moveTo>
                  <a:lnTo>
                    <a:pt x="661613" y="0"/>
                  </a:lnTo>
                  <a:cubicBezTo>
                    <a:pt x="683423" y="0"/>
                    <a:pt x="704340" y="8664"/>
                    <a:pt x="719762" y="24086"/>
                  </a:cubicBezTo>
                  <a:cubicBezTo>
                    <a:pt x="735184" y="39508"/>
                    <a:pt x="743848" y="60425"/>
                    <a:pt x="743848" y="82235"/>
                  </a:cubicBezTo>
                  <a:lnTo>
                    <a:pt x="743848" y="807714"/>
                  </a:lnTo>
                  <a:cubicBezTo>
                    <a:pt x="743848" y="829525"/>
                    <a:pt x="735184" y="850442"/>
                    <a:pt x="719762" y="865864"/>
                  </a:cubicBezTo>
                  <a:cubicBezTo>
                    <a:pt x="704340" y="881286"/>
                    <a:pt x="683423" y="889950"/>
                    <a:pt x="661613" y="889950"/>
                  </a:cubicBezTo>
                  <a:lnTo>
                    <a:pt x="82235" y="889950"/>
                  </a:lnTo>
                  <a:cubicBezTo>
                    <a:pt x="60425" y="889950"/>
                    <a:pt x="39508" y="881286"/>
                    <a:pt x="24086" y="865864"/>
                  </a:cubicBezTo>
                  <a:cubicBezTo>
                    <a:pt x="8664" y="850442"/>
                    <a:pt x="0" y="829525"/>
                    <a:pt x="0" y="807714"/>
                  </a:cubicBezTo>
                  <a:lnTo>
                    <a:pt x="0" y="82235"/>
                  </a:lnTo>
                  <a:cubicBezTo>
                    <a:pt x="0" y="60425"/>
                    <a:pt x="8664" y="39508"/>
                    <a:pt x="24086" y="24086"/>
                  </a:cubicBezTo>
                  <a:cubicBezTo>
                    <a:pt x="39508" y="8664"/>
                    <a:pt x="60425" y="0"/>
                    <a:pt x="82235" y="0"/>
                  </a:cubicBezTo>
                  <a:close/>
                </a:path>
              </a:pathLst>
            </a:custGeom>
            <a:solidFill>
              <a:srgbClr val="FFFFFF"/>
            </a:solidFill>
            <a:ln cap="rnd">
              <a:noFill/>
              <a:prstDash val="solid"/>
              <a:round/>
            </a:ln>
          </p:spPr>
        </p:sp>
        <p:sp>
          <p:nvSpPr>
            <p:cNvPr name="TextBox 25" id="25"/>
            <p:cNvSpPr txBox="true"/>
            <p:nvPr/>
          </p:nvSpPr>
          <p:spPr>
            <a:xfrm>
              <a:off x="0" y="-57150"/>
              <a:ext cx="743848" cy="947100"/>
            </a:xfrm>
            <a:prstGeom prst="rect">
              <a:avLst/>
            </a:prstGeom>
          </p:spPr>
          <p:txBody>
            <a:bodyPr anchor="ctr" rtlCol="false" tIns="50800" lIns="50800" bIns="50800" rIns="50800"/>
            <a:lstStyle/>
            <a:p>
              <a:pPr algn="ctr">
                <a:lnSpc>
                  <a:spcPts val="2799"/>
                </a:lnSpc>
              </a:pPr>
            </a:p>
          </p:txBody>
        </p:sp>
      </p:grpSp>
      <p:grpSp>
        <p:nvGrpSpPr>
          <p:cNvPr name="Group 26" id="26"/>
          <p:cNvGrpSpPr/>
          <p:nvPr/>
        </p:nvGrpSpPr>
        <p:grpSpPr>
          <a:xfrm rot="0">
            <a:off x="2296169" y="2254057"/>
            <a:ext cx="2707735" cy="3239569"/>
            <a:chOff x="0" y="0"/>
            <a:chExt cx="528659" cy="632494"/>
          </a:xfrm>
        </p:grpSpPr>
        <p:sp>
          <p:nvSpPr>
            <p:cNvPr name="Freeform 27" id="27"/>
            <p:cNvSpPr/>
            <p:nvPr/>
          </p:nvSpPr>
          <p:spPr>
            <a:xfrm flipH="false" flipV="false" rot="0">
              <a:off x="0" y="0"/>
              <a:ext cx="528659" cy="632494"/>
            </a:xfrm>
            <a:custGeom>
              <a:avLst/>
              <a:gdLst/>
              <a:ahLst/>
              <a:cxnLst/>
              <a:rect r="r" b="b" t="t" l="l"/>
              <a:pathLst>
                <a:path h="632494" w="528659">
                  <a:moveTo>
                    <a:pt x="65761" y="0"/>
                  </a:moveTo>
                  <a:lnTo>
                    <a:pt x="462897" y="0"/>
                  </a:lnTo>
                  <a:cubicBezTo>
                    <a:pt x="480338" y="0"/>
                    <a:pt x="497065" y="6928"/>
                    <a:pt x="509398" y="19261"/>
                  </a:cubicBezTo>
                  <a:cubicBezTo>
                    <a:pt x="521730" y="31594"/>
                    <a:pt x="528659" y="48320"/>
                    <a:pt x="528659" y="65761"/>
                  </a:cubicBezTo>
                  <a:lnTo>
                    <a:pt x="528659" y="566733"/>
                  </a:lnTo>
                  <a:cubicBezTo>
                    <a:pt x="528659" y="584174"/>
                    <a:pt x="521730" y="600900"/>
                    <a:pt x="509398" y="613233"/>
                  </a:cubicBezTo>
                  <a:cubicBezTo>
                    <a:pt x="497065" y="625566"/>
                    <a:pt x="480338" y="632494"/>
                    <a:pt x="462897" y="632494"/>
                  </a:cubicBezTo>
                  <a:lnTo>
                    <a:pt x="65761" y="632494"/>
                  </a:lnTo>
                  <a:cubicBezTo>
                    <a:pt x="29442" y="632494"/>
                    <a:pt x="0" y="603052"/>
                    <a:pt x="0" y="566733"/>
                  </a:cubicBezTo>
                  <a:lnTo>
                    <a:pt x="0" y="65761"/>
                  </a:lnTo>
                  <a:cubicBezTo>
                    <a:pt x="0" y="48320"/>
                    <a:pt x="6928" y="31594"/>
                    <a:pt x="19261" y="19261"/>
                  </a:cubicBezTo>
                  <a:cubicBezTo>
                    <a:pt x="31594" y="6928"/>
                    <a:pt x="48320" y="0"/>
                    <a:pt x="65761" y="0"/>
                  </a:cubicBezTo>
                  <a:close/>
                </a:path>
              </a:pathLst>
            </a:custGeom>
            <a:blipFill>
              <a:blip r:embed="rId5"/>
              <a:stretch>
                <a:fillRect l="-93797" t="0" r="-18898" b="0"/>
              </a:stretch>
            </a:blipFill>
          </p:spPr>
        </p:sp>
      </p:grpSp>
      <p:grpSp>
        <p:nvGrpSpPr>
          <p:cNvPr name="Group 28" id="28"/>
          <p:cNvGrpSpPr/>
          <p:nvPr/>
        </p:nvGrpSpPr>
        <p:grpSpPr>
          <a:xfrm rot="0">
            <a:off x="8643115" y="7781015"/>
            <a:ext cx="1138471" cy="238425"/>
            <a:chOff x="0" y="0"/>
            <a:chExt cx="1517962" cy="317900"/>
          </a:xfrm>
        </p:grpSpPr>
        <p:grpSp>
          <p:nvGrpSpPr>
            <p:cNvPr name="Group 29" id="29"/>
            <p:cNvGrpSpPr/>
            <p:nvPr/>
          </p:nvGrpSpPr>
          <p:grpSpPr>
            <a:xfrm rot="0">
              <a:off x="0" y="0"/>
              <a:ext cx="1021780" cy="317900"/>
              <a:chOff x="0" y="0"/>
              <a:chExt cx="108019" cy="33607"/>
            </a:xfrm>
          </p:grpSpPr>
          <p:sp>
            <p:nvSpPr>
              <p:cNvPr name="Freeform 30" id="30"/>
              <p:cNvSpPr/>
              <p:nvPr/>
            </p:nvSpPr>
            <p:spPr>
              <a:xfrm flipH="false" flipV="false" rot="0">
                <a:off x="0" y="0"/>
                <a:ext cx="108019" cy="33607"/>
              </a:xfrm>
              <a:custGeom>
                <a:avLst/>
                <a:gdLst/>
                <a:ahLst/>
                <a:cxnLst/>
                <a:rect r="r" b="b" t="t" l="l"/>
                <a:pathLst>
                  <a:path h="33607" w="108019">
                    <a:moveTo>
                      <a:pt x="16804" y="0"/>
                    </a:moveTo>
                    <a:lnTo>
                      <a:pt x="91215" y="0"/>
                    </a:lnTo>
                    <a:cubicBezTo>
                      <a:pt x="95672" y="0"/>
                      <a:pt x="99946" y="1770"/>
                      <a:pt x="103097" y="4922"/>
                    </a:cubicBezTo>
                    <a:cubicBezTo>
                      <a:pt x="106249" y="8073"/>
                      <a:pt x="108019" y="12347"/>
                      <a:pt x="108019" y="16804"/>
                    </a:cubicBezTo>
                    <a:lnTo>
                      <a:pt x="108019" y="16804"/>
                    </a:lnTo>
                    <a:cubicBezTo>
                      <a:pt x="108019" y="26084"/>
                      <a:pt x="100496" y="33607"/>
                      <a:pt x="91215" y="33607"/>
                    </a:cubicBezTo>
                    <a:lnTo>
                      <a:pt x="16804" y="33607"/>
                    </a:lnTo>
                    <a:cubicBezTo>
                      <a:pt x="7523" y="33607"/>
                      <a:pt x="0" y="26084"/>
                      <a:pt x="0" y="16804"/>
                    </a:cubicBezTo>
                    <a:lnTo>
                      <a:pt x="0" y="16804"/>
                    </a:lnTo>
                    <a:cubicBezTo>
                      <a:pt x="0" y="7523"/>
                      <a:pt x="7523" y="0"/>
                      <a:pt x="16804" y="0"/>
                    </a:cubicBezTo>
                    <a:close/>
                  </a:path>
                </a:pathLst>
              </a:custGeom>
              <a:gradFill rotWithShape="true">
                <a:gsLst>
                  <a:gs pos="0">
                    <a:srgbClr val="FFFFFF">
                      <a:alpha val="100000"/>
                    </a:srgbClr>
                  </a:gs>
                  <a:gs pos="50000">
                    <a:srgbClr val="A4A4A4">
                      <a:alpha val="100000"/>
                    </a:srgbClr>
                  </a:gs>
                  <a:gs pos="100000">
                    <a:srgbClr val="000000">
                      <a:alpha val="100000"/>
                    </a:srgbClr>
                  </a:gs>
                </a:gsLst>
                <a:lin ang="0"/>
              </a:gradFill>
              <a:ln cap="sq">
                <a:noFill/>
                <a:prstDash val="solid"/>
                <a:miter/>
              </a:ln>
            </p:spPr>
          </p:sp>
          <p:sp>
            <p:nvSpPr>
              <p:cNvPr name="TextBox 31" id="31"/>
              <p:cNvSpPr txBox="true"/>
              <p:nvPr/>
            </p:nvSpPr>
            <p:spPr>
              <a:xfrm>
                <a:off x="0" y="-57150"/>
                <a:ext cx="108019" cy="90757"/>
              </a:xfrm>
              <a:prstGeom prst="rect">
                <a:avLst/>
              </a:prstGeom>
            </p:spPr>
            <p:txBody>
              <a:bodyPr anchor="ctr" rtlCol="false" tIns="50800" lIns="50800" bIns="50800" rIns="50800"/>
              <a:lstStyle/>
              <a:p>
                <a:pPr algn="ctr">
                  <a:lnSpc>
                    <a:spcPts val="2659"/>
                  </a:lnSpc>
                  <a:spcBef>
                    <a:spcPct val="0"/>
                  </a:spcBef>
                </a:pPr>
              </a:p>
            </p:txBody>
          </p:sp>
        </p:grpSp>
        <p:grpSp>
          <p:nvGrpSpPr>
            <p:cNvPr name="Group 32" id="32"/>
            <p:cNvGrpSpPr/>
            <p:nvPr/>
          </p:nvGrpSpPr>
          <p:grpSpPr>
            <a:xfrm rot="0">
              <a:off x="1200062" y="0"/>
              <a:ext cx="317900" cy="317900"/>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50000">
                    <a:srgbClr val="A4A4A4">
                      <a:alpha val="100000"/>
                    </a:srgbClr>
                  </a:gs>
                  <a:gs pos="100000">
                    <a:srgbClr val="000000">
                      <a:alpha val="100000"/>
                    </a:srgbClr>
                  </a:gs>
                </a:gsLst>
                <a:lin ang="0"/>
              </a:gradFill>
              <a:ln cap="sq">
                <a:noFill/>
                <a:prstDash val="solid"/>
                <a:miter/>
              </a:ln>
            </p:spPr>
          </p:sp>
          <p:sp>
            <p:nvSpPr>
              <p:cNvPr name="TextBox 34" id="34"/>
              <p:cNvSpPr txBox="true"/>
              <p:nvPr/>
            </p:nvSpPr>
            <p:spPr>
              <a:xfrm>
                <a:off x="76200" y="19050"/>
                <a:ext cx="660400" cy="717550"/>
              </a:xfrm>
              <a:prstGeom prst="rect">
                <a:avLst/>
              </a:prstGeom>
            </p:spPr>
            <p:txBody>
              <a:bodyPr anchor="ctr" rtlCol="false" tIns="50800" lIns="50800" bIns="50800" rIns="50800"/>
              <a:lstStyle/>
              <a:p>
                <a:pPr algn="ctr">
                  <a:lnSpc>
                    <a:spcPts val="2659"/>
                  </a:lnSpc>
                  <a:spcBef>
                    <a:spcPct val="0"/>
                  </a:spcBef>
                </a:pPr>
              </a:p>
            </p:txBody>
          </p:sp>
        </p:grpSp>
      </p:grpSp>
      <p:sp>
        <p:nvSpPr>
          <p:cNvPr name="Freeform 35" id="35"/>
          <p:cNvSpPr/>
          <p:nvPr/>
        </p:nvSpPr>
        <p:spPr>
          <a:xfrm flipH="false" flipV="false" rot="0">
            <a:off x="1028700" y="853229"/>
            <a:ext cx="3635217" cy="652534"/>
          </a:xfrm>
          <a:custGeom>
            <a:avLst/>
            <a:gdLst/>
            <a:ahLst/>
            <a:cxnLst/>
            <a:rect r="r" b="b" t="t" l="l"/>
            <a:pathLst>
              <a:path h="652534" w="3635217">
                <a:moveTo>
                  <a:pt x="0" y="0"/>
                </a:moveTo>
                <a:lnTo>
                  <a:pt x="3635217" y="0"/>
                </a:lnTo>
                <a:lnTo>
                  <a:pt x="3635217" y="652534"/>
                </a:lnTo>
                <a:lnTo>
                  <a:pt x="0" y="652534"/>
                </a:lnTo>
                <a:lnTo>
                  <a:pt x="0" y="0"/>
                </a:lnTo>
                <a:close/>
              </a:path>
            </a:pathLst>
          </a:custGeom>
          <a:blipFill>
            <a:blip r:embed="rId6"/>
            <a:stretch>
              <a:fillRect l="0" t="-225593" r="0" b="-231498"/>
            </a:stretch>
          </a:blipFill>
        </p:spPr>
      </p:sp>
      <p:sp>
        <p:nvSpPr>
          <p:cNvPr name="Freeform 36" id="36"/>
          <p:cNvSpPr/>
          <p:nvPr/>
        </p:nvSpPr>
        <p:spPr>
          <a:xfrm flipH="false" flipV="false" rot="0">
            <a:off x="604703" y="8979931"/>
            <a:ext cx="2295754" cy="556737"/>
          </a:xfrm>
          <a:custGeom>
            <a:avLst/>
            <a:gdLst/>
            <a:ahLst/>
            <a:cxnLst/>
            <a:rect r="r" b="b" t="t" l="l"/>
            <a:pathLst>
              <a:path h="556737" w="2295754">
                <a:moveTo>
                  <a:pt x="0" y="0"/>
                </a:moveTo>
                <a:lnTo>
                  <a:pt x="2295754" y="0"/>
                </a:lnTo>
                <a:lnTo>
                  <a:pt x="2295754" y="556738"/>
                </a:lnTo>
                <a:lnTo>
                  <a:pt x="0" y="556738"/>
                </a:lnTo>
                <a:lnTo>
                  <a:pt x="0" y="0"/>
                </a:lnTo>
                <a:close/>
              </a:path>
            </a:pathLst>
          </a:custGeom>
          <a:blipFill>
            <a:blip r:embed="rId7"/>
            <a:stretch>
              <a:fillRect l="0" t="-157061" r="0" b="-155296"/>
            </a:stretch>
          </a:blipFill>
        </p:spPr>
      </p:sp>
      <p:sp>
        <p:nvSpPr>
          <p:cNvPr name="TextBox 37" id="37"/>
          <p:cNvSpPr txBox="true"/>
          <p:nvPr/>
        </p:nvSpPr>
        <p:spPr>
          <a:xfrm rot="0">
            <a:off x="2238947" y="7278111"/>
            <a:ext cx="5744931" cy="1110616"/>
          </a:xfrm>
          <a:prstGeom prst="rect">
            <a:avLst/>
          </a:prstGeom>
        </p:spPr>
        <p:txBody>
          <a:bodyPr anchor="t" rtlCol="false" tIns="0" lIns="0" bIns="0" rIns="0">
            <a:spAutoFit/>
          </a:bodyPr>
          <a:lstStyle/>
          <a:p>
            <a:pPr algn="l">
              <a:lnSpc>
                <a:spcPts val="7680"/>
              </a:lnSpc>
            </a:pPr>
            <a:r>
              <a:rPr lang="en-US" sz="8000" b="true">
                <a:solidFill>
                  <a:srgbClr val="FFFFFF"/>
                </a:solidFill>
                <a:latin typeface="Poppins Bold"/>
                <a:ea typeface="Poppins Bold"/>
                <a:cs typeface="Poppins Bold"/>
                <a:sym typeface="Poppins Bold"/>
              </a:rPr>
              <a:t>3 PHASE</a:t>
            </a:r>
          </a:p>
        </p:txBody>
      </p:sp>
      <p:sp>
        <p:nvSpPr>
          <p:cNvPr name="TextBox 38" id="38"/>
          <p:cNvSpPr txBox="true"/>
          <p:nvPr/>
        </p:nvSpPr>
        <p:spPr>
          <a:xfrm rot="0">
            <a:off x="7120005" y="5969575"/>
            <a:ext cx="2484804"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Assemble</a:t>
            </a:r>
          </a:p>
        </p:txBody>
      </p:sp>
      <p:sp>
        <p:nvSpPr>
          <p:cNvPr name="TextBox 39" id="39"/>
          <p:cNvSpPr txBox="true"/>
          <p:nvPr/>
        </p:nvSpPr>
        <p:spPr>
          <a:xfrm rot="0">
            <a:off x="11487128" y="5913396"/>
            <a:ext cx="2484804"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Relaunch</a:t>
            </a:r>
          </a:p>
        </p:txBody>
      </p:sp>
      <p:sp>
        <p:nvSpPr>
          <p:cNvPr name="TextBox 40" id="40"/>
          <p:cNvSpPr txBox="true"/>
          <p:nvPr/>
        </p:nvSpPr>
        <p:spPr>
          <a:xfrm rot="0">
            <a:off x="2407635" y="5969575"/>
            <a:ext cx="2484804"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Transport</a:t>
            </a:r>
          </a:p>
        </p:txBody>
      </p:sp>
      <p:sp>
        <p:nvSpPr>
          <p:cNvPr name="TextBox 41" id="41"/>
          <p:cNvSpPr txBox="true"/>
          <p:nvPr/>
        </p:nvSpPr>
        <p:spPr>
          <a:xfrm rot="5400000">
            <a:off x="12794826" y="4661096"/>
            <a:ext cx="6823900" cy="1044547"/>
          </a:xfrm>
          <a:prstGeom prst="rect">
            <a:avLst/>
          </a:prstGeom>
        </p:spPr>
        <p:txBody>
          <a:bodyPr anchor="t" rtlCol="false" tIns="0" lIns="0" bIns="0" rIns="0">
            <a:spAutoFit/>
          </a:bodyPr>
          <a:lstStyle/>
          <a:p>
            <a:pPr algn="ctr">
              <a:lnSpc>
                <a:spcPts val="7254"/>
              </a:lnSpc>
            </a:pPr>
            <a:r>
              <a:rPr lang="en-US" b="true" sz="7556">
                <a:solidFill>
                  <a:srgbClr val="FFFFFF"/>
                </a:solidFill>
                <a:latin typeface="Poppins Bold"/>
                <a:ea typeface="Poppins Bold"/>
                <a:cs typeface="Poppins Bold"/>
                <a:sym typeface="Poppins Bold"/>
              </a:rPr>
              <a:t>EUROPA</a:t>
            </a:r>
          </a:p>
        </p:txBody>
      </p:sp>
      <p:sp>
        <p:nvSpPr>
          <p:cNvPr name="TextBox 42" id="42"/>
          <p:cNvSpPr txBox="true"/>
          <p:nvPr/>
        </p:nvSpPr>
        <p:spPr>
          <a:xfrm rot="0">
            <a:off x="4734845" y="8228990"/>
            <a:ext cx="4768363" cy="803313"/>
          </a:xfrm>
          <a:prstGeom prst="rect">
            <a:avLst/>
          </a:prstGeom>
        </p:spPr>
        <p:txBody>
          <a:bodyPr anchor="t" rtlCol="false" tIns="0" lIns="0" bIns="0" rIns="0">
            <a:spAutoFit/>
          </a:bodyPr>
          <a:lstStyle/>
          <a:p>
            <a:pPr algn="l">
              <a:lnSpc>
                <a:spcPts val="6013"/>
              </a:lnSpc>
            </a:pPr>
            <a:r>
              <a:rPr lang="en-US" sz="4970" b="true">
                <a:solidFill>
                  <a:srgbClr val="FFFFFF"/>
                </a:solidFill>
                <a:latin typeface="Poppins Bold"/>
                <a:ea typeface="Poppins Bold"/>
                <a:cs typeface="Poppins Bold"/>
                <a:sym typeface="Poppins Bold"/>
              </a:rPr>
              <a:t>PLAN</a:t>
            </a:r>
          </a:p>
        </p:txBody>
      </p:sp>
    </p:spTree>
  </p:cSld>
  <p:clrMapOvr>
    <a:masterClrMapping/>
  </p:clrMapOvr>
  <p:transition spd="fast">
    <p:wipe dir="l"/>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831680" y="2971361"/>
            <a:ext cx="6215607" cy="3737005"/>
            <a:chOff x="0" y="0"/>
            <a:chExt cx="2043905" cy="1228855"/>
          </a:xfrm>
        </p:grpSpPr>
        <p:sp>
          <p:nvSpPr>
            <p:cNvPr name="Freeform 3" id="3"/>
            <p:cNvSpPr/>
            <p:nvPr/>
          </p:nvSpPr>
          <p:spPr>
            <a:xfrm flipH="false" flipV="false" rot="0">
              <a:off x="0" y="0"/>
              <a:ext cx="2043905" cy="1228855"/>
            </a:xfrm>
            <a:custGeom>
              <a:avLst/>
              <a:gdLst/>
              <a:ahLst/>
              <a:cxnLst/>
              <a:rect r="r" b="b" t="t" l="l"/>
              <a:pathLst>
                <a:path h="1228855" w="2043905">
                  <a:moveTo>
                    <a:pt x="0" y="0"/>
                  </a:moveTo>
                  <a:lnTo>
                    <a:pt x="2043905" y="0"/>
                  </a:lnTo>
                  <a:lnTo>
                    <a:pt x="2043905" y="1228855"/>
                  </a:lnTo>
                  <a:lnTo>
                    <a:pt x="0" y="1228855"/>
                  </a:lnTo>
                  <a:close/>
                </a:path>
              </a:pathLst>
            </a:custGeom>
            <a:solidFill>
              <a:srgbClr val="000000">
                <a:alpha val="84706"/>
              </a:srgbClr>
            </a:solidFill>
            <a:ln w="19050" cap="sq">
              <a:gradFill>
                <a:gsLst>
                  <a:gs pos="0">
                    <a:srgbClr val="FFFFFF">
                      <a:alpha val="85000"/>
                    </a:srgbClr>
                  </a:gs>
                  <a:gs pos="50000">
                    <a:srgbClr val="A4A4A4">
                      <a:alpha val="85000"/>
                    </a:srgbClr>
                  </a:gs>
                  <a:gs pos="100000">
                    <a:srgbClr val="000000">
                      <a:alpha val="85000"/>
                    </a:srgbClr>
                  </a:gs>
                </a:gsLst>
                <a:lin ang="0"/>
              </a:gradFill>
              <a:prstDash val="solid"/>
              <a:miter/>
            </a:ln>
          </p:spPr>
        </p:sp>
        <p:sp>
          <p:nvSpPr>
            <p:cNvPr name="TextBox 4" id="4"/>
            <p:cNvSpPr txBox="true"/>
            <p:nvPr/>
          </p:nvSpPr>
          <p:spPr>
            <a:xfrm>
              <a:off x="0" y="-57150"/>
              <a:ext cx="2043905" cy="1286005"/>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1150100" y="3571035"/>
            <a:ext cx="5578767" cy="2568575"/>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While Horizon Alpha requires a higher initial investment, its innovative lunar positioning enables significantly greater annual revenue, showcasing its long-term profitability and strategic advantage in space exploration.</a:t>
            </a:r>
          </a:p>
        </p:txBody>
      </p:sp>
      <p:sp>
        <p:nvSpPr>
          <p:cNvPr name="TextBox 6" id="6"/>
          <p:cNvSpPr txBox="true"/>
          <p:nvPr/>
        </p:nvSpPr>
        <p:spPr>
          <a:xfrm rot="0">
            <a:off x="9655035" y="754538"/>
            <a:ext cx="4475685" cy="940445"/>
          </a:xfrm>
          <a:prstGeom prst="rect">
            <a:avLst/>
          </a:prstGeom>
        </p:spPr>
        <p:txBody>
          <a:bodyPr anchor="t" rtlCol="false" tIns="0" lIns="0" bIns="0" rIns="0">
            <a:spAutoFit/>
          </a:bodyPr>
          <a:lstStyle/>
          <a:p>
            <a:pPr algn="l">
              <a:lnSpc>
                <a:spcPts val="6467"/>
              </a:lnSpc>
            </a:pPr>
            <a:r>
              <a:rPr lang="en-US" sz="6737" b="true">
                <a:solidFill>
                  <a:srgbClr val="FFFFFF"/>
                </a:solidFill>
                <a:latin typeface="Poppins Bold"/>
                <a:ea typeface="Poppins Bold"/>
                <a:cs typeface="Poppins Bold"/>
                <a:sym typeface="Poppins Bold"/>
              </a:rPr>
              <a:t>NUMBERS</a:t>
            </a:r>
          </a:p>
        </p:txBody>
      </p:sp>
      <p:pic>
        <p:nvPicPr>
          <p:cNvPr name="Picture 7" id="7"/>
          <p:cNvPicPr>
            <a:picLocks noChangeAspect="true"/>
          </p:cNvPicPr>
          <p:nvPr/>
        </p:nvPicPr>
        <p:blipFill>
          <a:blip r:embed="rId2"/>
          <a:stretch>
            <a:fillRect/>
          </a:stretch>
        </p:blipFill>
        <p:spPr>
          <a:xfrm rot="0">
            <a:off x="468534" y="2013295"/>
            <a:ext cx="9266152" cy="6991296"/>
          </a:xfrm>
          <a:prstGeom prst="rect">
            <a:avLst/>
          </a:prstGeom>
        </p:spPr>
      </p:pic>
      <p:sp>
        <p:nvSpPr>
          <p:cNvPr name="TextBox 8" id="8"/>
          <p:cNvSpPr txBox="true"/>
          <p:nvPr/>
        </p:nvSpPr>
        <p:spPr>
          <a:xfrm rot="0">
            <a:off x="7122786" y="678978"/>
            <a:ext cx="5744931" cy="1110616"/>
          </a:xfrm>
          <a:prstGeom prst="rect">
            <a:avLst/>
          </a:prstGeom>
        </p:spPr>
        <p:txBody>
          <a:bodyPr anchor="t" rtlCol="false" tIns="0" lIns="0" bIns="0" rIns="0">
            <a:spAutoFit/>
          </a:bodyPr>
          <a:lstStyle/>
          <a:p>
            <a:pPr algn="l">
              <a:lnSpc>
                <a:spcPts val="7680"/>
              </a:lnSpc>
            </a:pPr>
            <a:r>
              <a:rPr lang="en-US" sz="8000" b="true">
                <a:solidFill>
                  <a:srgbClr val="FFFFFF"/>
                </a:solidFill>
                <a:latin typeface="Poppins Bold"/>
                <a:ea typeface="Poppins Bold"/>
                <a:cs typeface="Poppins Bold"/>
                <a:sym typeface="Poppins Bold"/>
              </a:rPr>
              <a:t>OUR</a:t>
            </a:r>
          </a:p>
        </p:txBody>
      </p:sp>
      <p:grpSp>
        <p:nvGrpSpPr>
          <p:cNvPr name="Group 9" id="9"/>
          <p:cNvGrpSpPr/>
          <p:nvPr/>
        </p:nvGrpSpPr>
        <p:grpSpPr>
          <a:xfrm rot="0">
            <a:off x="5541398" y="1042386"/>
            <a:ext cx="1138471" cy="279026"/>
            <a:chOff x="0" y="0"/>
            <a:chExt cx="1517962" cy="372034"/>
          </a:xfrm>
        </p:grpSpPr>
        <p:grpSp>
          <p:nvGrpSpPr>
            <p:cNvPr name="Group 10" id="10"/>
            <p:cNvGrpSpPr/>
            <p:nvPr/>
          </p:nvGrpSpPr>
          <p:grpSpPr>
            <a:xfrm rot="0">
              <a:off x="0" y="0"/>
              <a:ext cx="1021780" cy="372034"/>
              <a:chOff x="0" y="0"/>
              <a:chExt cx="108019" cy="39330"/>
            </a:xfrm>
          </p:grpSpPr>
          <p:sp>
            <p:nvSpPr>
              <p:cNvPr name="Freeform 11" id="11"/>
              <p:cNvSpPr/>
              <p:nvPr/>
            </p:nvSpPr>
            <p:spPr>
              <a:xfrm flipH="false" flipV="false" rot="0">
                <a:off x="0" y="0"/>
                <a:ext cx="108019" cy="39330"/>
              </a:xfrm>
              <a:custGeom>
                <a:avLst/>
                <a:gdLst/>
                <a:ahLst/>
                <a:cxnLst/>
                <a:rect r="r" b="b" t="t" l="l"/>
                <a:pathLst>
                  <a:path h="39330" w="108019">
                    <a:moveTo>
                      <a:pt x="19665" y="0"/>
                    </a:moveTo>
                    <a:lnTo>
                      <a:pt x="88354" y="0"/>
                    </a:lnTo>
                    <a:cubicBezTo>
                      <a:pt x="93570" y="0"/>
                      <a:pt x="98571" y="2072"/>
                      <a:pt x="102259" y="5760"/>
                    </a:cubicBezTo>
                    <a:cubicBezTo>
                      <a:pt x="105947" y="9448"/>
                      <a:pt x="108019" y="14450"/>
                      <a:pt x="108019" y="19665"/>
                    </a:cubicBezTo>
                    <a:lnTo>
                      <a:pt x="108019" y="19665"/>
                    </a:lnTo>
                    <a:cubicBezTo>
                      <a:pt x="108019" y="30526"/>
                      <a:pt x="99215" y="39330"/>
                      <a:pt x="88354" y="39330"/>
                    </a:cubicBezTo>
                    <a:lnTo>
                      <a:pt x="19665" y="39330"/>
                    </a:lnTo>
                    <a:cubicBezTo>
                      <a:pt x="8804" y="39330"/>
                      <a:pt x="0" y="30526"/>
                      <a:pt x="0" y="19665"/>
                    </a:cubicBezTo>
                    <a:lnTo>
                      <a:pt x="0" y="19665"/>
                    </a:lnTo>
                    <a:cubicBezTo>
                      <a:pt x="0" y="8804"/>
                      <a:pt x="8804" y="0"/>
                      <a:pt x="19665" y="0"/>
                    </a:cubicBezTo>
                    <a:close/>
                  </a:path>
                </a:pathLst>
              </a:custGeom>
              <a:gradFill rotWithShape="true">
                <a:gsLst>
                  <a:gs pos="0">
                    <a:srgbClr val="FFFFFF">
                      <a:alpha val="100000"/>
                    </a:srgbClr>
                  </a:gs>
                  <a:gs pos="50000">
                    <a:srgbClr val="A4A4A4">
                      <a:alpha val="100000"/>
                    </a:srgbClr>
                  </a:gs>
                  <a:gs pos="100000">
                    <a:srgbClr val="000000">
                      <a:alpha val="100000"/>
                    </a:srgbClr>
                  </a:gs>
                </a:gsLst>
                <a:lin ang="0"/>
              </a:gradFill>
              <a:ln cap="sq">
                <a:noFill/>
                <a:prstDash val="solid"/>
                <a:miter/>
              </a:ln>
            </p:spPr>
          </p:sp>
          <p:sp>
            <p:nvSpPr>
              <p:cNvPr name="TextBox 12" id="12"/>
              <p:cNvSpPr txBox="true"/>
              <p:nvPr/>
            </p:nvSpPr>
            <p:spPr>
              <a:xfrm>
                <a:off x="0" y="-57150"/>
                <a:ext cx="108019" cy="96480"/>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1200062" y="0"/>
              <a:ext cx="317900" cy="372034"/>
              <a:chOff x="0" y="0"/>
              <a:chExt cx="812800" cy="951208"/>
            </a:xfrm>
          </p:grpSpPr>
          <p:sp>
            <p:nvSpPr>
              <p:cNvPr name="Freeform 14" id="14"/>
              <p:cNvSpPr/>
              <p:nvPr/>
            </p:nvSpPr>
            <p:spPr>
              <a:xfrm flipH="false" flipV="false" rot="0">
                <a:off x="0" y="0"/>
                <a:ext cx="812800" cy="951209"/>
              </a:xfrm>
              <a:custGeom>
                <a:avLst/>
                <a:gdLst/>
                <a:ahLst/>
                <a:cxnLst/>
                <a:rect r="r" b="b" t="t" l="l"/>
                <a:pathLst>
                  <a:path h="951209" w="812800">
                    <a:moveTo>
                      <a:pt x="406400" y="0"/>
                    </a:moveTo>
                    <a:cubicBezTo>
                      <a:pt x="181951" y="0"/>
                      <a:pt x="0" y="212935"/>
                      <a:pt x="0" y="475604"/>
                    </a:cubicBezTo>
                    <a:cubicBezTo>
                      <a:pt x="0" y="738273"/>
                      <a:pt x="181951" y="951209"/>
                      <a:pt x="406400" y="951209"/>
                    </a:cubicBezTo>
                    <a:cubicBezTo>
                      <a:pt x="630849" y="951209"/>
                      <a:pt x="812800" y="738273"/>
                      <a:pt x="812800" y="475604"/>
                    </a:cubicBezTo>
                    <a:cubicBezTo>
                      <a:pt x="812800" y="212935"/>
                      <a:pt x="630849" y="0"/>
                      <a:pt x="406400" y="0"/>
                    </a:cubicBezTo>
                    <a:close/>
                  </a:path>
                </a:pathLst>
              </a:custGeom>
              <a:gradFill rotWithShape="true">
                <a:gsLst>
                  <a:gs pos="0">
                    <a:srgbClr val="FFFFFF">
                      <a:alpha val="100000"/>
                    </a:srgbClr>
                  </a:gs>
                  <a:gs pos="50000">
                    <a:srgbClr val="A4A4A4">
                      <a:alpha val="100000"/>
                    </a:srgbClr>
                  </a:gs>
                  <a:gs pos="100000">
                    <a:srgbClr val="000000">
                      <a:alpha val="100000"/>
                    </a:srgbClr>
                  </a:gs>
                </a:gsLst>
                <a:lin ang="0"/>
              </a:gradFill>
              <a:ln cap="sq">
                <a:noFill/>
                <a:prstDash val="solid"/>
                <a:miter/>
              </a:ln>
            </p:spPr>
          </p:sp>
          <p:sp>
            <p:nvSpPr>
              <p:cNvPr name="TextBox 15" id="15"/>
              <p:cNvSpPr txBox="true"/>
              <p:nvPr/>
            </p:nvSpPr>
            <p:spPr>
              <a:xfrm>
                <a:off x="76200" y="32026"/>
                <a:ext cx="660400" cy="830007"/>
              </a:xfrm>
              <a:prstGeom prst="rect">
                <a:avLst/>
              </a:prstGeom>
            </p:spPr>
            <p:txBody>
              <a:bodyPr anchor="ctr" rtlCol="false" tIns="50800" lIns="50800" bIns="50800" rIns="50800"/>
              <a:lstStyle/>
              <a:p>
                <a:pPr algn="ctr">
                  <a:lnSpc>
                    <a:spcPts val="2659"/>
                  </a:lnSpc>
                  <a:spcBef>
                    <a:spcPct val="0"/>
                  </a:spcBef>
                </a:pPr>
              </a:p>
            </p:txBody>
          </p:sp>
        </p:grpSp>
      </p:grpSp>
      <p:sp>
        <p:nvSpPr>
          <p:cNvPr name="Freeform 16" id="16"/>
          <p:cNvSpPr/>
          <p:nvPr/>
        </p:nvSpPr>
        <p:spPr>
          <a:xfrm flipH="false" flipV="false" rot="0">
            <a:off x="1028700" y="853229"/>
            <a:ext cx="3635217" cy="652534"/>
          </a:xfrm>
          <a:custGeom>
            <a:avLst/>
            <a:gdLst/>
            <a:ahLst/>
            <a:cxnLst/>
            <a:rect r="r" b="b" t="t" l="l"/>
            <a:pathLst>
              <a:path h="652534" w="3635217">
                <a:moveTo>
                  <a:pt x="0" y="0"/>
                </a:moveTo>
                <a:lnTo>
                  <a:pt x="3635217" y="0"/>
                </a:lnTo>
                <a:lnTo>
                  <a:pt x="3635217" y="652534"/>
                </a:lnTo>
                <a:lnTo>
                  <a:pt x="0" y="652534"/>
                </a:lnTo>
                <a:lnTo>
                  <a:pt x="0" y="0"/>
                </a:lnTo>
                <a:close/>
              </a:path>
            </a:pathLst>
          </a:custGeom>
          <a:blipFill>
            <a:blip r:embed="rId3"/>
            <a:stretch>
              <a:fillRect l="0" t="-225593" r="0" b="-231498"/>
            </a:stretch>
          </a:blipFill>
        </p:spPr>
      </p:sp>
      <p:sp>
        <p:nvSpPr>
          <p:cNvPr name="Freeform 17" id="17"/>
          <p:cNvSpPr/>
          <p:nvPr/>
        </p:nvSpPr>
        <p:spPr>
          <a:xfrm flipH="false" flipV="false" rot="0">
            <a:off x="604703" y="8979931"/>
            <a:ext cx="2295754" cy="556737"/>
          </a:xfrm>
          <a:custGeom>
            <a:avLst/>
            <a:gdLst/>
            <a:ahLst/>
            <a:cxnLst/>
            <a:rect r="r" b="b" t="t" l="l"/>
            <a:pathLst>
              <a:path h="556737" w="2295754">
                <a:moveTo>
                  <a:pt x="0" y="0"/>
                </a:moveTo>
                <a:lnTo>
                  <a:pt x="2295754" y="0"/>
                </a:lnTo>
                <a:lnTo>
                  <a:pt x="2295754" y="556738"/>
                </a:lnTo>
                <a:lnTo>
                  <a:pt x="0" y="556738"/>
                </a:lnTo>
                <a:lnTo>
                  <a:pt x="0" y="0"/>
                </a:lnTo>
                <a:close/>
              </a:path>
            </a:pathLst>
          </a:custGeom>
          <a:blipFill>
            <a:blip r:embed="rId4"/>
            <a:stretch>
              <a:fillRect l="0" t="-157061" r="0" b="-155296"/>
            </a:stretch>
          </a:blipFill>
        </p:spPr>
      </p:sp>
    </p:spTree>
  </p:cSld>
  <p:clrMapOvr>
    <a:masterClrMapping/>
  </p:clrMapOvr>
  <p:transition spd="fast">
    <p:wipe dir="l"/>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3170955" y="-903785"/>
            <a:ext cx="5518750" cy="12094570"/>
            <a:chOff x="0" y="0"/>
            <a:chExt cx="854999" cy="1873765"/>
          </a:xfrm>
        </p:grpSpPr>
        <p:sp>
          <p:nvSpPr>
            <p:cNvPr name="Freeform 3" id="3"/>
            <p:cNvSpPr/>
            <p:nvPr/>
          </p:nvSpPr>
          <p:spPr>
            <a:xfrm flipH="false" flipV="false" rot="0">
              <a:off x="0" y="0"/>
              <a:ext cx="854999" cy="1873765"/>
            </a:xfrm>
            <a:custGeom>
              <a:avLst/>
              <a:gdLst/>
              <a:ahLst/>
              <a:cxnLst/>
              <a:rect r="r" b="b" t="t" l="l"/>
              <a:pathLst>
                <a:path h="1873765" w="854999">
                  <a:moveTo>
                    <a:pt x="32265" y="0"/>
                  </a:moveTo>
                  <a:lnTo>
                    <a:pt x="822734" y="0"/>
                  </a:lnTo>
                  <a:cubicBezTo>
                    <a:pt x="831291" y="0"/>
                    <a:pt x="839498" y="3399"/>
                    <a:pt x="845548" y="9450"/>
                  </a:cubicBezTo>
                  <a:cubicBezTo>
                    <a:pt x="851599" y="15501"/>
                    <a:pt x="854999" y="23708"/>
                    <a:pt x="854999" y="32265"/>
                  </a:cubicBezTo>
                  <a:lnTo>
                    <a:pt x="854999" y="1841500"/>
                  </a:lnTo>
                  <a:cubicBezTo>
                    <a:pt x="854999" y="1850057"/>
                    <a:pt x="851599" y="1858264"/>
                    <a:pt x="845548" y="1864315"/>
                  </a:cubicBezTo>
                  <a:cubicBezTo>
                    <a:pt x="839498" y="1870366"/>
                    <a:pt x="831291" y="1873765"/>
                    <a:pt x="822734" y="1873765"/>
                  </a:cubicBezTo>
                  <a:lnTo>
                    <a:pt x="32265" y="1873765"/>
                  </a:lnTo>
                  <a:cubicBezTo>
                    <a:pt x="23708" y="1873765"/>
                    <a:pt x="15501" y="1870366"/>
                    <a:pt x="9450" y="1864315"/>
                  </a:cubicBezTo>
                  <a:cubicBezTo>
                    <a:pt x="3399" y="1858264"/>
                    <a:pt x="0" y="1850057"/>
                    <a:pt x="0" y="1841500"/>
                  </a:cubicBezTo>
                  <a:lnTo>
                    <a:pt x="0" y="32265"/>
                  </a:lnTo>
                  <a:cubicBezTo>
                    <a:pt x="0" y="23708"/>
                    <a:pt x="3399" y="15501"/>
                    <a:pt x="9450" y="9450"/>
                  </a:cubicBezTo>
                  <a:cubicBezTo>
                    <a:pt x="15501" y="3399"/>
                    <a:pt x="23708" y="0"/>
                    <a:pt x="32265" y="0"/>
                  </a:cubicBezTo>
                  <a:close/>
                </a:path>
              </a:pathLst>
            </a:custGeom>
            <a:blipFill>
              <a:blip r:embed="rId2"/>
              <a:stretch>
                <a:fillRect l="-161581" t="0" r="-196551" b="-17588"/>
              </a:stretch>
            </a:blipFill>
          </p:spPr>
        </p:sp>
      </p:grpSp>
      <p:grpSp>
        <p:nvGrpSpPr>
          <p:cNvPr name="Group 4" id="4"/>
          <p:cNvGrpSpPr>
            <a:grpSpLocks noChangeAspect="true"/>
          </p:cNvGrpSpPr>
          <p:nvPr/>
        </p:nvGrpSpPr>
        <p:grpSpPr>
          <a:xfrm rot="0">
            <a:off x="10628932" y="3528018"/>
            <a:ext cx="5084046" cy="10236334"/>
            <a:chOff x="0" y="0"/>
            <a:chExt cx="9461500" cy="19050000"/>
          </a:xfrm>
        </p:grpSpPr>
        <p:sp>
          <p:nvSpPr>
            <p:cNvPr name="Freeform 5" id="5"/>
            <p:cNvSpPr/>
            <p:nvPr/>
          </p:nvSpPr>
          <p:spPr>
            <a:xfrm flipH="false" flipV="false" rot="0">
              <a:off x="400304" y="312801"/>
              <a:ext cx="8650859" cy="18424398"/>
            </a:xfrm>
            <a:custGeom>
              <a:avLst/>
              <a:gdLst/>
              <a:ahLst/>
              <a:cxnLst/>
              <a:rect r="r" b="b" t="t" l="l"/>
              <a:pathLst>
                <a:path h="18424398" w="8650859">
                  <a:moveTo>
                    <a:pt x="7532370" y="18424398"/>
                  </a:moveTo>
                  <a:lnTo>
                    <a:pt x="1118489" y="18424398"/>
                  </a:lnTo>
                  <a:cubicBezTo>
                    <a:pt x="500761" y="18424398"/>
                    <a:pt x="0" y="17923636"/>
                    <a:pt x="0" y="17305910"/>
                  </a:cubicBezTo>
                  <a:lnTo>
                    <a:pt x="0" y="1118489"/>
                  </a:lnTo>
                  <a:cubicBezTo>
                    <a:pt x="0" y="500761"/>
                    <a:pt x="500761" y="0"/>
                    <a:pt x="1118489" y="0"/>
                  </a:cubicBezTo>
                  <a:lnTo>
                    <a:pt x="7532370" y="0"/>
                  </a:lnTo>
                  <a:cubicBezTo>
                    <a:pt x="8150098" y="0"/>
                    <a:pt x="8650859" y="500761"/>
                    <a:pt x="8650859" y="1118489"/>
                  </a:cubicBezTo>
                  <a:lnTo>
                    <a:pt x="8650859" y="17305910"/>
                  </a:lnTo>
                  <a:cubicBezTo>
                    <a:pt x="8650732" y="17923636"/>
                    <a:pt x="8150098" y="18424398"/>
                    <a:pt x="7532370" y="18424398"/>
                  </a:cubicBezTo>
                  <a:close/>
                </a:path>
              </a:pathLst>
            </a:custGeom>
            <a:blipFill>
              <a:blip r:embed="rId2"/>
              <a:stretch>
                <a:fillRect l="-145861" t="-46880" r="-310941" b="0"/>
              </a:stretch>
            </a:blipFill>
          </p:spPr>
        </p:sp>
        <p:sp>
          <p:nvSpPr>
            <p:cNvPr name="Freeform 6" id="6"/>
            <p:cNvSpPr/>
            <p:nvPr/>
          </p:nvSpPr>
          <p:spPr>
            <a:xfrm flipH="false" flipV="false" rot="0">
              <a:off x="0" y="0"/>
              <a:ext cx="9461500" cy="19050000"/>
            </a:xfrm>
            <a:custGeom>
              <a:avLst/>
              <a:gdLst/>
              <a:ahLst/>
              <a:cxnLst/>
              <a:rect r="r" b="b" t="t" l="l"/>
              <a:pathLst>
                <a:path h="19050000" w="9461500">
                  <a:moveTo>
                    <a:pt x="9461500" y="19050000"/>
                  </a:moveTo>
                  <a:lnTo>
                    <a:pt x="0" y="19050000"/>
                  </a:lnTo>
                  <a:lnTo>
                    <a:pt x="0" y="0"/>
                  </a:lnTo>
                  <a:lnTo>
                    <a:pt x="9461500" y="0"/>
                  </a:lnTo>
                  <a:lnTo>
                    <a:pt x="9461500" y="19050000"/>
                  </a:lnTo>
                  <a:close/>
                </a:path>
              </a:pathLst>
            </a:custGeom>
            <a:blipFill>
              <a:blip r:embed="rId3"/>
              <a:stretch>
                <a:fillRect l="-83" t="0" r="-83" b="0"/>
              </a:stretch>
            </a:blipFill>
          </p:spPr>
        </p:sp>
      </p:grpSp>
      <p:grpSp>
        <p:nvGrpSpPr>
          <p:cNvPr name="Group 7" id="7"/>
          <p:cNvGrpSpPr/>
          <p:nvPr/>
        </p:nvGrpSpPr>
        <p:grpSpPr>
          <a:xfrm rot="0">
            <a:off x="12116547" y="3931447"/>
            <a:ext cx="2108817" cy="640569"/>
            <a:chOff x="0" y="0"/>
            <a:chExt cx="297249" cy="90292"/>
          </a:xfrm>
        </p:grpSpPr>
        <p:sp>
          <p:nvSpPr>
            <p:cNvPr name="Freeform 8" id="8"/>
            <p:cNvSpPr/>
            <p:nvPr/>
          </p:nvSpPr>
          <p:spPr>
            <a:xfrm flipH="false" flipV="false" rot="0">
              <a:off x="0" y="0"/>
              <a:ext cx="297249" cy="90292"/>
            </a:xfrm>
            <a:custGeom>
              <a:avLst/>
              <a:gdLst/>
              <a:ahLst/>
              <a:cxnLst/>
              <a:rect r="r" b="b" t="t" l="l"/>
              <a:pathLst>
                <a:path h="90292" w="297249">
                  <a:moveTo>
                    <a:pt x="45146" y="0"/>
                  </a:moveTo>
                  <a:lnTo>
                    <a:pt x="252103" y="0"/>
                  </a:lnTo>
                  <a:cubicBezTo>
                    <a:pt x="264077" y="0"/>
                    <a:pt x="275560" y="4756"/>
                    <a:pt x="284026" y="13223"/>
                  </a:cubicBezTo>
                  <a:cubicBezTo>
                    <a:pt x="292493" y="21689"/>
                    <a:pt x="297249" y="33172"/>
                    <a:pt x="297249" y="45146"/>
                  </a:cubicBezTo>
                  <a:lnTo>
                    <a:pt x="297249" y="45146"/>
                  </a:lnTo>
                  <a:cubicBezTo>
                    <a:pt x="297249" y="57119"/>
                    <a:pt x="292493" y="68602"/>
                    <a:pt x="284026" y="77069"/>
                  </a:cubicBezTo>
                  <a:cubicBezTo>
                    <a:pt x="275560" y="85535"/>
                    <a:pt x="264077" y="90292"/>
                    <a:pt x="252103" y="90292"/>
                  </a:cubicBezTo>
                  <a:lnTo>
                    <a:pt x="45146" y="90292"/>
                  </a:lnTo>
                  <a:cubicBezTo>
                    <a:pt x="33172" y="90292"/>
                    <a:pt x="21689" y="85535"/>
                    <a:pt x="13223" y="77069"/>
                  </a:cubicBezTo>
                  <a:cubicBezTo>
                    <a:pt x="4756" y="68602"/>
                    <a:pt x="0" y="57119"/>
                    <a:pt x="0" y="45146"/>
                  </a:cubicBezTo>
                  <a:lnTo>
                    <a:pt x="0" y="45146"/>
                  </a:lnTo>
                  <a:cubicBezTo>
                    <a:pt x="0" y="33172"/>
                    <a:pt x="4756" y="21689"/>
                    <a:pt x="13223" y="13223"/>
                  </a:cubicBezTo>
                  <a:cubicBezTo>
                    <a:pt x="21689" y="4756"/>
                    <a:pt x="33172" y="0"/>
                    <a:pt x="45146" y="0"/>
                  </a:cubicBezTo>
                  <a:close/>
                </a:path>
              </a:pathLst>
            </a:custGeom>
            <a:solidFill>
              <a:srgbClr val="000000"/>
            </a:solidFill>
            <a:ln w="9525" cap="rnd">
              <a:solidFill>
                <a:srgbClr val="FFFFFF"/>
              </a:solidFill>
              <a:prstDash val="solid"/>
              <a:round/>
            </a:ln>
          </p:spPr>
        </p:sp>
        <p:sp>
          <p:nvSpPr>
            <p:cNvPr name="TextBox 9" id="9"/>
            <p:cNvSpPr txBox="true"/>
            <p:nvPr/>
          </p:nvSpPr>
          <p:spPr>
            <a:xfrm>
              <a:off x="0" y="-57150"/>
              <a:ext cx="297249" cy="147442"/>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10800000">
            <a:off x="1543679" y="7515860"/>
            <a:ext cx="1138471" cy="238425"/>
            <a:chOff x="0" y="0"/>
            <a:chExt cx="1517962" cy="317900"/>
          </a:xfrm>
        </p:grpSpPr>
        <p:grpSp>
          <p:nvGrpSpPr>
            <p:cNvPr name="Group 11" id="11"/>
            <p:cNvGrpSpPr/>
            <p:nvPr/>
          </p:nvGrpSpPr>
          <p:grpSpPr>
            <a:xfrm rot="0">
              <a:off x="0" y="0"/>
              <a:ext cx="1021780" cy="317900"/>
              <a:chOff x="0" y="0"/>
              <a:chExt cx="108019" cy="33607"/>
            </a:xfrm>
          </p:grpSpPr>
          <p:sp>
            <p:nvSpPr>
              <p:cNvPr name="Freeform 12" id="12"/>
              <p:cNvSpPr/>
              <p:nvPr/>
            </p:nvSpPr>
            <p:spPr>
              <a:xfrm flipH="false" flipV="false" rot="0">
                <a:off x="0" y="0"/>
                <a:ext cx="108019" cy="33607"/>
              </a:xfrm>
              <a:custGeom>
                <a:avLst/>
                <a:gdLst/>
                <a:ahLst/>
                <a:cxnLst/>
                <a:rect r="r" b="b" t="t" l="l"/>
                <a:pathLst>
                  <a:path h="33607" w="108019">
                    <a:moveTo>
                      <a:pt x="16804" y="0"/>
                    </a:moveTo>
                    <a:lnTo>
                      <a:pt x="91215" y="0"/>
                    </a:lnTo>
                    <a:cubicBezTo>
                      <a:pt x="95672" y="0"/>
                      <a:pt x="99946" y="1770"/>
                      <a:pt x="103097" y="4922"/>
                    </a:cubicBezTo>
                    <a:cubicBezTo>
                      <a:pt x="106249" y="8073"/>
                      <a:pt x="108019" y="12347"/>
                      <a:pt x="108019" y="16804"/>
                    </a:cubicBezTo>
                    <a:lnTo>
                      <a:pt x="108019" y="16804"/>
                    </a:lnTo>
                    <a:cubicBezTo>
                      <a:pt x="108019" y="26084"/>
                      <a:pt x="100496" y="33607"/>
                      <a:pt x="91215" y="33607"/>
                    </a:cubicBezTo>
                    <a:lnTo>
                      <a:pt x="16804" y="33607"/>
                    </a:lnTo>
                    <a:cubicBezTo>
                      <a:pt x="7523" y="33607"/>
                      <a:pt x="0" y="26084"/>
                      <a:pt x="0" y="16804"/>
                    </a:cubicBezTo>
                    <a:lnTo>
                      <a:pt x="0" y="16804"/>
                    </a:lnTo>
                    <a:cubicBezTo>
                      <a:pt x="0" y="7523"/>
                      <a:pt x="7523" y="0"/>
                      <a:pt x="16804" y="0"/>
                    </a:cubicBezTo>
                    <a:close/>
                  </a:path>
                </a:pathLst>
              </a:custGeom>
              <a:gradFill rotWithShape="true">
                <a:gsLst>
                  <a:gs pos="0">
                    <a:srgbClr val="FFFFFF">
                      <a:alpha val="100000"/>
                    </a:srgbClr>
                  </a:gs>
                  <a:gs pos="50000">
                    <a:srgbClr val="A4A4A4">
                      <a:alpha val="100000"/>
                    </a:srgbClr>
                  </a:gs>
                  <a:gs pos="100000">
                    <a:srgbClr val="000000">
                      <a:alpha val="100000"/>
                    </a:srgbClr>
                  </a:gs>
                </a:gsLst>
                <a:lin ang="0"/>
              </a:gradFill>
              <a:ln cap="sq">
                <a:noFill/>
                <a:prstDash val="solid"/>
                <a:miter/>
              </a:ln>
            </p:spPr>
          </p:sp>
          <p:sp>
            <p:nvSpPr>
              <p:cNvPr name="TextBox 13" id="13"/>
              <p:cNvSpPr txBox="true"/>
              <p:nvPr/>
            </p:nvSpPr>
            <p:spPr>
              <a:xfrm>
                <a:off x="0" y="-57150"/>
                <a:ext cx="108019" cy="90757"/>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200062" y="0"/>
              <a:ext cx="317900" cy="31790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50000">
                    <a:srgbClr val="A4A4A4">
                      <a:alpha val="100000"/>
                    </a:srgbClr>
                  </a:gs>
                  <a:gs pos="100000">
                    <a:srgbClr val="000000">
                      <a:alpha val="100000"/>
                    </a:srgbClr>
                  </a:gs>
                </a:gsLst>
                <a:lin ang="0"/>
              </a:gradFill>
              <a:ln cap="sq">
                <a:noFill/>
                <a:prstDash val="solid"/>
                <a:miter/>
              </a:ln>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2659"/>
                  </a:lnSpc>
                  <a:spcBef>
                    <a:spcPct val="0"/>
                  </a:spcBef>
                </a:pPr>
              </a:p>
            </p:txBody>
          </p:sp>
        </p:grpSp>
      </p:grpSp>
      <p:sp>
        <p:nvSpPr>
          <p:cNvPr name="Freeform 17" id="17"/>
          <p:cNvSpPr/>
          <p:nvPr/>
        </p:nvSpPr>
        <p:spPr>
          <a:xfrm flipH="false" flipV="false" rot="0">
            <a:off x="1028700" y="853229"/>
            <a:ext cx="3635217" cy="652534"/>
          </a:xfrm>
          <a:custGeom>
            <a:avLst/>
            <a:gdLst/>
            <a:ahLst/>
            <a:cxnLst/>
            <a:rect r="r" b="b" t="t" l="l"/>
            <a:pathLst>
              <a:path h="652534" w="3635217">
                <a:moveTo>
                  <a:pt x="0" y="0"/>
                </a:moveTo>
                <a:lnTo>
                  <a:pt x="3635217" y="0"/>
                </a:lnTo>
                <a:lnTo>
                  <a:pt x="3635217" y="652534"/>
                </a:lnTo>
                <a:lnTo>
                  <a:pt x="0" y="652534"/>
                </a:lnTo>
                <a:lnTo>
                  <a:pt x="0" y="0"/>
                </a:lnTo>
                <a:close/>
              </a:path>
            </a:pathLst>
          </a:custGeom>
          <a:blipFill>
            <a:blip r:embed="rId4"/>
            <a:stretch>
              <a:fillRect l="0" t="-225593" r="0" b="-231498"/>
            </a:stretch>
          </a:blipFill>
        </p:spPr>
      </p:sp>
      <p:sp>
        <p:nvSpPr>
          <p:cNvPr name="Freeform 18" id="18"/>
          <p:cNvSpPr/>
          <p:nvPr/>
        </p:nvSpPr>
        <p:spPr>
          <a:xfrm flipH="false" flipV="false" rot="0">
            <a:off x="604703" y="8979931"/>
            <a:ext cx="2295754" cy="556737"/>
          </a:xfrm>
          <a:custGeom>
            <a:avLst/>
            <a:gdLst/>
            <a:ahLst/>
            <a:cxnLst/>
            <a:rect r="r" b="b" t="t" l="l"/>
            <a:pathLst>
              <a:path h="556737" w="2295754">
                <a:moveTo>
                  <a:pt x="0" y="0"/>
                </a:moveTo>
                <a:lnTo>
                  <a:pt x="2295754" y="0"/>
                </a:lnTo>
                <a:lnTo>
                  <a:pt x="2295754" y="556738"/>
                </a:lnTo>
                <a:lnTo>
                  <a:pt x="0" y="556738"/>
                </a:lnTo>
                <a:lnTo>
                  <a:pt x="0" y="0"/>
                </a:lnTo>
                <a:close/>
              </a:path>
            </a:pathLst>
          </a:custGeom>
          <a:blipFill>
            <a:blip r:embed="rId5"/>
            <a:stretch>
              <a:fillRect l="0" t="-157061" r="0" b="-155296"/>
            </a:stretch>
          </a:blipFill>
        </p:spPr>
      </p:sp>
      <p:sp>
        <p:nvSpPr>
          <p:cNvPr name="TextBox 19" id="19"/>
          <p:cNvSpPr txBox="true"/>
          <p:nvPr/>
        </p:nvSpPr>
        <p:spPr>
          <a:xfrm rot="0">
            <a:off x="1591713" y="3025114"/>
            <a:ext cx="7732294" cy="1110583"/>
          </a:xfrm>
          <a:prstGeom prst="rect">
            <a:avLst/>
          </a:prstGeom>
        </p:spPr>
        <p:txBody>
          <a:bodyPr anchor="t" rtlCol="false" tIns="0" lIns="0" bIns="0" rIns="0">
            <a:spAutoFit/>
          </a:bodyPr>
          <a:lstStyle/>
          <a:p>
            <a:pPr algn="l">
              <a:lnSpc>
                <a:spcPts val="7680"/>
              </a:lnSpc>
            </a:pPr>
            <a:r>
              <a:rPr lang="en-US" sz="8000" b="true">
                <a:solidFill>
                  <a:srgbClr val="FFFFFF"/>
                </a:solidFill>
                <a:latin typeface="Poppins Bold"/>
                <a:ea typeface="Poppins Bold"/>
                <a:cs typeface="Poppins Bold"/>
                <a:sym typeface="Poppins Bold"/>
              </a:rPr>
              <a:t>Get in Touch</a:t>
            </a:r>
          </a:p>
        </p:txBody>
      </p:sp>
      <p:sp>
        <p:nvSpPr>
          <p:cNvPr name="TextBox 20" id="20"/>
          <p:cNvSpPr txBox="true"/>
          <p:nvPr/>
        </p:nvSpPr>
        <p:spPr>
          <a:xfrm rot="0">
            <a:off x="5811219" y="5000625"/>
            <a:ext cx="3468296" cy="319405"/>
          </a:xfrm>
          <a:prstGeom prst="rect">
            <a:avLst/>
          </a:prstGeom>
        </p:spPr>
        <p:txBody>
          <a:bodyPr anchor="t" rtlCol="false" tIns="0" lIns="0" bIns="0" rIns="0">
            <a:spAutoFit/>
          </a:bodyPr>
          <a:lstStyle/>
          <a:p>
            <a:pPr algn="just">
              <a:lnSpc>
                <a:spcPts val="2360"/>
              </a:lnSpc>
            </a:pPr>
            <a:r>
              <a:rPr lang="en-US" sz="2000">
                <a:solidFill>
                  <a:srgbClr val="FFFFFF"/>
                </a:solidFill>
                <a:latin typeface="Poppins"/>
                <a:ea typeface="Poppins"/>
                <a:cs typeface="Poppins"/>
                <a:sym typeface="Poppins"/>
              </a:rPr>
              <a:t>msjfa.mexico@gmail.com</a:t>
            </a:r>
          </a:p>
        </p:txBody>
      </p:sp>
      <p:sp>
        <p:nvSpPr>
          <p:cNvPr name="TextBox 21" id="21"/>
          <p:cNvSpPr txBox="true"/>
          <p:nvPr/>
        </p:nvSpPr>
        <p:spPr>
          <a:xfrm rot="0">
            <a:off x="5811219" y="4543425"/>
            <a:ext cx="1945339" cy="333375"/>
          </a:xfrm>
          <a:prstGeom prst="rect">
            <a:avLst/>
          </a:prstGeom>
        </p:spPr>
        <p:txBody>
          <a:bodyPr anchor="t" rtlCol="false" tIns="0" lIns="0" bIns="0" rIns="0">
            <a:spAutoFit/>
          </a:bodyPr>
          <a:lstStyle/>
          <a:p>
            <a:pPr algn="just">
              <a:lnSpc>
                <a:spcPts val="2400"/>
              </a:lnSpc>
            </a:pPr>
            <a:r>
              <a:rPr lang="en-US" sz="2000" b="true">
                <a:solidFill>
                  <a:srgbClr val="FFFFFF"/>
                </a:solidFill>
                <a:latin typeface="Poppins Bold"/>
                <a:ea typeface="Poppins Bold"/>
                <a:cs typeface="Poppins Bold"/>
                <a:sym typeface="Poppins Bold"/>
              </a:rPr>
              <a:t>Email</a:t>
            </a:r>
          </a:p>
        </p:txBody>
      </p:sp>
      <p:sp>
        <p:nvSpPr>
          <p:cNvPr name="TextBox 22" id="22"/>
          <p:cNvSpPr txBox="true"/>
          <p:nvPr/>
        </p:nvSpPr>
        <p:spPr>
          <a:xfrm rot="0">
            <a:off x="1543679" y="5291455"/>
            <a:ext cx="2446430" cy="333375"/>
          </a:xfrm>
          <a:prstGeom prst="rect">
            <a:avLst/>
          </a:prstGeom>
        </p:spPr>
        <p:txBody>
          <a:bodyPr anchor="t" rtlCol="false" tIns="0" lIns="0" bIns="0" rIns="0">
            <a:spAutoFit/>
          </a:bodyPr>
          <a:lstStyle/>
          <a:p>
            <a:pPr algn="l">
              <a:lnSpc>
                <a:spcPts val="2400"/>
              </a:lnSpc>
            </a:pPr>
            <a:r>
              <a:rPr lang="en-US" sz="2000" b="true">
                <a:solidFill>
                  <a:srgbClr val="FFFFFF"/>
                </a:solidFill>
                <a:latin typeface="Poppins Bold"/>
                <a:ea typeface="Poppins Bold"/>
                <a:cs typeface="Poppins Bold"/>
                <a:sym typeface="Poppins Bold"/>
              </a:rPr>
              <a:t>Phone Number</a:t>
            </a:r>
          </a:p>
        </p:txBody>
      </p:sp>
      <p:sp>
        <p:nvSpPr>
          <p:cNvPr name="TextBox 23" id="23"/>
          <p:cNvSpPr txBox="true"/>
          <p:nvPr/>
        </p:nvSpPr>
        <p:spPr>
          <a:xfrm rot="0">
            <a:off x="1543679" y="5748655"/>
            <a:ext cx="2446430" cy="319405"/>
          </a:xfrm>
          <a:prstGeom prst="rect">
            <a:avLst/>
          </a:prstGeom>
        </p:spPr>
        <p:txBody>
          <a:bodyPr anchor="t" rtlCol="false" tIns="0" lIns="0" bIns="0" rIns="0">
            <a:spAutoFit/>
          </a:bodyPr>
          <a:lstStyle/>
          <a:p>
            <a:pPr algn="l">
              <a:lnSpc>
                <a:spcPts val="2360"/>
              </a:lnSpc>
            </a:pPr>
            <a:r>
              <a:rPr lang="en-US" sz="2000">
                <a:solidFill>
                  <a:srgbClr val="FFFFFF"/>
                </a:solidFill>
                <a:latin typeface="Poppins"/>
                <a:ea typeface="Poppins"/>
                <a:cs typeface="Poppins"/>
                <a:sym typeface="Poppins"/>
              </a:rPr>
              <a:t>+52 55 32 53 38 59</a:t>
            </a:r>
          </a:p>
        </p:txBody>
      </p:sp>
      <p:sp>
        <p:nvSpPr>
          <p:cNvPr name="TextBox 24" id="24"/>
          <p:cNvSpPr txBox="true"/>
          <p:nvPr/>
        </p:nvSpPr>
        <p:spPr>
          <a:xfrm rot="0">
            <a:off x="5790066" y="5929630"/>
            <a:ext cx="1945339" cy="333375"/>
          </a:xfrm>
          <a:prstGeom prst="rect">
            <a:avLst/>
          </a:prstGeom>
        </p:spPr>
        <p:txBody>
          <a:bodyPr anchor="t" rtlCol="false" tIns="0" lIns="0" bIns="0" rIns="0">
            <a:spAutoFit/>
          </a:bodyPr>
          <a:lstStyle/>
          <a:p>
            <a:pPr algn="just">
              <a:lnSpc>
                <a:spcPts val="2400"/>
              </a:lnSpc>
            </a:pPr>
            <a:r>
              <a:rPr lang="en-US" sz="2000" b="true">
                <a:solidFill>
                  <a:srgbClr val="FFFFFF"/>
                </a:solidFill>
                <a:latin typeface="Poppins Bold"/>
                <a:ea typeface="Poppins Bold"/>
                <a:cs typeface="Poppins Bold"/>
                <a:sym typeface="Poppins Bold"/>
              </a:rPr>
              <a:t>Social Media</a:t>
            </a:r>
          </a:p>
        </p:txBody>
      </p:sp>
      <p:sp>
        <p:nvSpPr>
          <p:cNvPr name="TextBox 25" id="25"/>
          <p:cNvSpPr txBox="true"/>
          <p:nvPr/>
        </p:nvSpPr>
        <p:spPr>
          <a:xfrm rot="0">
            <a:off x="5790066" y="6386830"/>
            <a:ext cx="2996680" cy="319405"/>
          </a:xfrm>
          <a:prstGeom prst="rect">
            <a:avLst/>
          </a:prstGeom>
        </p:spPr>
        <p:txBody>
          <a:bodyPr anchor="t" rtlCol="false" tIns="0" lIns="0" bIns="0" rIns="0">
            <a:spAutoFit/>
          </a:bodyPr>
          <a:lstStyle/>
          <a:p>
            <a:pPr algn="just">
              <a:lnSpc>
                <a:spcPts val="2360"/>
              </a:lnSpc>
            </a:pPr>
            <a:r>
              <a:rPr lang="en-US" sz="2000">
                <a:solidFill>
                  <a:srgbClr val="FFFFFF"/>
                </a:solidFill>
                <a:latin typeface="Poppins"/>
                <a:ea typeface="Poppins"/>
                <a:cs typeface="Poppins"/>
                <a:sym typeface="Poppins"/>
              </a:rPr>
              <a:t>@msjfa_mexico</a:t>
            </a:r>
          </a:p>
        </p:txBody>
      </p:sp>
      <p:sp>
        <p:nvSpPr>
          <p:cNvPr name="TextBox 26" id="26"/>
          <p:cNvSpPr txBox="true"/>
          <p:nvPr/>
        </p:nvSpPr>
        <p:spPr>
          <a:xfrm rot="0">
            <a:off x="12187263" y="4043769"/>
            <a:ext cx="1967384" cy="358775"/>
          </a:xfrm>
          <a:prstGeom prst="rect">
            <a:avLst/>
          </a:prstGeom>
        </p:spPr>
        <p:txBody>
          <a:bodyPr anchor="t" rtlCol="false" tIns="0" lIns="0" bIns="0" rIns="0">
            <a:spAutoFit/>
          </a:bodyPr>
          <a:lstStyle/>
          <a:p>
            <a:pPr algn="ctr">
              <a:lnSpc>
                <a:spcPts val="2799"/>
              </a:lnSpc>
              <a:spcBef>
                <a:spcPct val="0"/>
              </a:spcBef>
            </a:pPr>
            <a:r>
              <a:rPr lang="en-US" b="true" sz="1999">
                <a:solidFill>
                  <a:srgbClr val="FFFFFF"/>
                </a:solidFill>
                <a:latin typeface="Poppins Bold"/>
                <a:ea typeface="Poppins Bold"/>
                <a:cs typeface="Poppins Bold"/>
                <a:sym typeface="Poppins Bold"/>
              </a:rPr>
              <a:t>SCAN ME</a:t>
            </a:r>
          </a:p>
        </p:txBody>
      </p:sp>
      <p:sp>
        <p:nvSpPr>
          <p:cNvPr name="TextBox 27" id="27"/>
          <p:cNvSpPr txBox="true"/>
          <p:nvPr/>
        </p:nvSpPr>
        <p:spPr>
          <a:xfrm rot="0">
            <a:off x="5790066" y="7306310"/>
            <a:ext cx="3767356" cy="1237185"/>
          </a:xfrm>
          <a:prstGeom prst="rect">
            <a:avLst/>
          </a:prstGeom>
        </p:spPr>
        <p:txBody>
          <a:bodyPr anchor="t" rtlCol="false" tIns="0" lIns="0" bIns="0" rIns="0">
            <a:spAutoFit/>
          </a:bodyPr>
          <a:lstStyle/>
          <a:p>
            <a:pPr algn="l">
              <a:lnSpc>
                <a:spcPts val="4751"/>
              </a:lnSpc>
            </a:pPr>
            <a:r>
              <a:rPr lang="en-US" sz="3926" b="true">
                <a:solidFill>
                  <a:srgbClr val="FFFFFF"/>
                </a:solidFill>
                <a:latin typeface="Poppins Bold"/>
                <a:ea typeface="Poppins Bold"/>
                <a:cs typeface="Poppins Bold"/>
                <a:sym typeface="Poppins Bold"/>
              </a:rPr>
              <a:t>RELAUNCH</a:t>
            </a:r>
          </a:p>
          <a:p>
            <a:pPr algn="l">
              <a:lnSpc>
                <a:spcPts val="4751"/>
              </a:lnSpc>
            </a:pPr>
            <a:r>
              <a:rPr lang="en-US" sz="3926" b="true">
                <a:solidFill>
                  <a:srgbClr val="FFFFFF"/>
                </a:solidFill>
                <a:latin typeface="Poppins Bold"/>
                <a:ea typeface="Poppins Bold"/>
                <a:cs typeface="Poppins Bold"/>
                <a:sym typeface="Poppins Bold"/>
              </a:rPr>
              <a:t>RELAUNCH</a:t>
            </a:r>
          </a:p>
        </p:txBody>
      </p:sp>
      <p:grpSp>
        <p:nvGrpSpPr>
          <p:cNvPr name="Group 28" id="28"/>
          <p:cNvGrpSpPr/>
          <p:nvPr/>
        </p:nvGrpSpPr>
        <p:grpSpPr>
          <a:xfrm rot="0">
            <a:off x="11445350" y="5194975"/>
            <a:ext cx="3451210" cy="3451210"/>
            <a:chOff x="0" y="0"/>
            <a:chExt cx="4601614" cy="4601614"/>
          </a:xfrm>
        </p:grpSpPr>
        <p:sp>
          <p:nvSpPr>
            <p:cNvPr name="Freeform 29" id="29"/>
            <p:cNvSpPr/>
            <p:nvPr/>
          </p:nvSpPr>
          <p:spPr>
            <a:xfrm flipH="false" flipV="false" rot="0">
              <a:off x="0" y="0"/>
              <a:ext cx="4601614" cy="4601614"/>
            </a:xfrm>
            <a:custGeom>
              <a:avLst/>
              <a:gdLst/>
              <a:ahLst/>
              <a:cxnLst/>
              <a:rect r="r" b="b" t="t" l="l"/>
              <a:pathLst>
                <a:path h="4601614" w="4601614">
                  <a:moveTo>
                    <a:pt x="0" y="0"/>
                  </a:moveTo>
                  <a:lnTo>
                    <a:pt x="4601614" y="0"/>
                  </a:lnTo>
                  <a:lnTo>
                    <a:pt x="4601614" y="4601614"/>
                  </a:lnTo>
                  <a:lnTo>
                    <a:pt x="0" y="46016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222" r="0" b="0"/>
            </a:stretch>
          </a:blipFill>
        </p:spPr>
      </p:sp>
      <p:sp>
        <p:nvSpPr>
          <p:cNvPr name="Freeform 3" id="3"/>
          <p:cNvSpPr/>
          <p:nvPr/>
        </p:nvSpPr>
        <p:spPr>
          <a:xfrm flipH="false" flipV="false" rot="0">
            <a:off x="11530095" y="4923492"/>
            <a:ext cx="9698840" cy="7134442"/>
          </a:xfrm>
          <a:custGeom>
            <a:avLst/>
            <a:gdLst/>
            <a:ahLst/>
            <a:cxnLst/>
            <a:rect r="r" b="b" t="t" l="l"/>
            <a:pathLst>
              <a:path h="7134442" w="9698840">
                <a:moveTo>
                  <a:pt x="0" y="0"/>
                </a:moveTo>
                <a:lnTo>
                  <a:pt x="9698840" y="0"/>
                </a:lnTo>
                <a:lnTo>
                  <a:pt x="9698840" y="7134442"/>
                </a:lnTo>
                <a:lnTo>
                  <a:pt x="0" y="7134442"/>
                </a:lnTo>
                <a:lnTo>
                  <a:pt x="0" y="0"/>
                </a:lnTo>
                <a:close/>
              </a:path>
            </a:pathLst>
          </a:custGeom>
          <a:blipFill>
            <a:blip r:embed="rId3"/>
            <a:stretch>
              <a:fillRect l="0" t="-214" r="0" b="-214"/>
            </a:stretch>
          </a:blipFill>
        </p:spPr>
      </p:sp>
      <p:grpSp>
        <p:nvGrpSpPr>
          <p:cNvPr name="Group 4" id="4"/>
          <p:cNvGrpSpPr/>
          <p:nvPr/>
        </p:nvGrpSpPr>
        <p:grpSpPr>
          <a:xfrm rot="0">
            <a:off x="1383308" y="7257530"/>
            <a:ext cx="1138471" cy="238425"/>
            <a:chOff x="0" y="0"/>
            <a:chExt cx="1517962" cy="317900"/>
          </a:xfrm>
        </p:grpSpPr>
        <p:grpSp>
          <p:nvGrpSpPr>
            <p:cNvPr name="Group 5" id="5"/>
            <p:cNvGrpSpPr/>
            <p:nvPr/>
          </p:nvGrpSpPr>
          <p:grpSpPr>
            <a:xfrm rot="0">
              <a:off x="0" y="0"/>
              <a:ext cx="1021780" cy="317900"/>
              <a:chOff x="0" y="0"/>
              <a:chExt cx="108019" cy="33607"/>
            </a:xfrm>
          </p:grpSpPr>
          <p:sp>
            <p:nvSpPr>
              <p:cNvPr name="Freeform 6" id="6"/>
              <p:cNvSpPr/>
              <p:nvPr/>
            </p:nvSpPr>
            <p:spPr>
              <a:xfrm flipH="false" flipV="false" rot="0">
                <a:off x="0" y="0"/>
                <a:ext cx="108019" cy="33607"/>
              </a:xfrm>
              <a:custGeom>
                <a:avLst/>
                <a:gdLst/>
                <a:ahLst/>
                <a:cxnLst/>
                <a:rect r="r" b="b" t="t" l="l"/>
                <a:pathLst>
                  <a:path h="33607" w="108019">
                    <a:moveTo>
                      <a:pt x="16804" y="0"/>
                    </a:moveTo>
                    <a:lnTo>
                      <a:pt x="91215" y="0"/>
                    </a:lnTo>
                    <a:cubicBezTo>
                      <a:pt x="95672" y="0"/>
                      <a:pt x="99946" y="1770"/>
                      <a:pt x="103097" y="4922"/>
                    </a:cubicBezTo>
                    <a:cubicBezTo>
                      <a:pt x="106249" y="8073"/>
                      <a:pt x="108019" y="12347"/>
                      <a:pt x="108019" y="16804"/>
                    </a:cubicBezTo>
                    <a:lnTo>
                      <a:pt x="108019" y="16804"/>
                    </a:lnTo>
                    <a:cubicBezTo>
                      <a:pt x="108019" y="26084"/>
                      <a:pt x="100496" y="33607"/>
                      <a:pt x="91215" y="33607"/>
                    </a:cubicBezTo>
                    <a:lnTo>
                      <a:pt x="16804" y="33607"/>
                    </a:lnTo>
                    <a:cubicBezTo>
                      <a:pt x="7523" y="33607"/>
                      <a:pt x="0" y="26084"/>
                      <a:pt x="0" y="16804"/>
                    </a:cubicBezTo>
                    <a:lnTo>
                      <a:pt x="0" y="16804"/>
                    </a:lnTo>
                    <a:cubicBezTo>
                      <a:pt x="0" y="7523"/>
                      <a:pt x="7523" y="0"/>
                      <a:pt x="16804" y="0"/>
                    </a:cubicBezTo>
                    <a:close/>
                  </a:path>
                </a:pathLst>
              </a:custGeom>
              <a:gradFill rotWithShape="true">
                <a:gsLst>
                  <a:gs pos="0">
                    <a:srgbClr val="FFFFFF">
                      <a:alpha val="100000"/>
                    </a:srgbClr>
                  </a:gs>
                  <a:gs pos="50000">
                    <a:srgbClr val="A4A4A4">
                      <a:alpha val="100000"/>
                    </a:srgbClr>
                  </a:gs>
                  <a:gs pos="100000">
                    <a:srgbClr val="000000">
                      <a:alpha val="100000"/>
                    </a:srgbClr>
                  </a:gs>
                </a:gsLst>
                <a:lin ang="0"/>
              </a:gradFill>
              <a:ln cap="sq">
                <a:noFill/>
                <a:prstDash val="solid"/>
                <a:miter/>
              </a:ln>
            </p:spPr>
          </p:sp>
          <p:sp>
            <p:nvSpPr>
              <p:cNvPr name="TextBox 7" id="7"/>
              <p:cNvSpPr txBox="true"/>
              <p:nvPr/>
            </p:nvSpPr>
            <p:spPr>
              <a:xfrm>
                <a:off x="0" y="-57150"/>
                <a:ext cx="108019" cy="90757"/>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200062" y="0"/>
              <a:ext cx="317900" cy="31790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50000">
                    <a:srgbClr val="A4A4A4">
                      <a:alpha val="100000"/>
                    </a:srgbClr>
                  </a:gs>
                  <a:gs pos="100000">
                    <a:srgbClr val="000000">
                      <a:alpha val="100000"/>
                    </a:srgbClr>
                  </a:gs>
                </a:gsLst>
                <a:lin ang="0"/>
              </a:gradFill>
              <a:ln cap="sq">
                <a:noFill/>
                <a:prstDash val="solid"/>
                <a:miter/>
              </a:ln>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2659"/>
                  </a:lnSpc>
                  <a:spcBef>
                    <a:spcPct val="0"/>
                  </a:spcBef>
                </a:pPr>
              </a:p>
            </p:txBody>
          </p:sp>
        </p:grpSp>
      </p:grpSp>
      <p:sp>
        <p:nvSpPr>
          <p:cNvPr name="Freeform 11" id="11"/>
          <p:cNvSpPr/>
          <p:nvPr/>
        </p:nvSpPr>
        <p:spPr>
          <a:xfrm flipH="false" flipV="false" rot="0">
            <a:off x="-806878" y="-3188574"/>
            <a:ext cx="7051240" cy="6714007"/>
          </a:xfrm>
          <a:custGeom>
            <a:avLst/>
            <a:gdLst/>
            <a:ahLst/>
            <a:cxnLst/>
            <a:rect r="r" b="b" t="t" l="l"/>
            <a:pathLst>
              <a:path h="6714007" w="7051240">
                <a:moveTo>
                  <a:pt x="0" y="0"/>
                </a:moveTo>
                <a:lnTo>
                  <a:pt x="7051240" y="0"/>
                </a:lnTo>
                <a:lnTo>
                  <a:pt x="7051240" y="6714007"/>
                </a:lnTo>
                <a:lnTo>
                  <a:pt x="0" y="6714007"/>
                </a:lnTo>
                <a:lnTo>
                  <a:pt x="0" y="0"/>
                </a:lnTo>
                <a:close/>
              </a:path>
            </a:pathLst>
          </a:custGeom>
          <a:blipFill>
            <a:blip r:embed="rId4"/>
            <a:stretch>
              <a:fillRect l="0" t="0" r="0" b="0"/>
            </a:stretch>
          </a:blipFill>
        </p:spPr>
      </p:sp>
      <p:sp>
        <p:nvSpPr>
          <p:cNvPr name="Freeform 12" id="12"/>
          <p:cNvSpPr/>
          <p:nvPr/>
        </p:nvSpPr>
        <p:spPr>
          <a:xfrm flipH="false" flipV="false" rot="0">
            <a:off x="10131285" y="614097"/>
            <a:ext cx="7761666" cy="1614174"/>
          </a:xfrm>
          <a:custGeom>
            <a:avLst/>
            <a:gdLst/>
            <a:ahLst/>
            <a:cxnLst/>
            <a:rect r="r" b="b" t="t" l="l"/>
            <a:pathLst>
              <a:path h="1614174" w="7761666">
                <a:moveTo>
                  <a:pt x="0" y="0"/>
                </a:moveTo>
                <a:lnTo>
                  <a:pt x="7761666" y="0"/>
                </a:lnTo>
                <a:lnTo>
                  <a:pt x="7761666" y="1614174"/>
                </a:lnTo>
                <a:lnTo>
                  <a:pt x="0" y="1614174"/>
                </a:lnTo>
                <a:lnTo>
                  <a:pt x="0" y="0"/>
                </a:lnTo>
                <a:close/>
              </a:path>
            </a:pathLst>
          </a:custGeom>
          <a:blipFill>
            <a:blip r:embed="rId5"/>
            <a:stretch>
              <a:fillRect l="0" t="-194716" r="0" b="-186127"/>
            </a:stretch>
          </a:blipFill>
        </p:spPr>
      </p:sp>
      <p:sp>
        <p:nvSpPr>
          <p:cNvPr name="Freeform 13" id="13"/>
          <p:cNvSpPr/>
          <p:nvPr/>
        </p:nvSpPr>
        <p:spPr>
          <a:xfrm flipH="false" flipV="false" rot="0">
            <a:off x="604703" y="8979931"/>
            <a:ext cx="2295754" cy="556737"/>
          </a:xfrm>
          <a:custGeom>
            <a:avLst/>
            <a:gdLst/>
            <a:ahLst/>
            <a:cxnLst/>
            <a:rect r="r" b="b" t="t" l="l"/>
            <a:pathLst>
              <a:path h="556737" w="2295754">
                <a:moveTo>
                  <a:pt x="0" y="0"/>
                </a:moveTo>
                <a:lnTo>
                  <a:pt x="2295754" y="0"/>
                </a:lnTo>
                <a:lnTo>
                  <a:pt x="2295754" y="556738"/>
                </a:lnTo>
                <a:lnTo>
                  <a:pt x="0" y="556738"/>
                </a:lnTo>
                <a:lnTo>
                  <a:pt x="0" y="0"/>
                </a:lnTo>
                <a:close/>
              </a:path>
            </a:pathLst>
          </a:custGeom>
          <a:blipFill>
            <a:blip r:embed="rId6"/>
            <a:stretch>
              <a:fillRect l="0" t="-157061" r="0" b="-155296"/>
            </a:stretch>
          </a:blipFill>
        </p:spPr>
      </p:sp>
      <p:sp>
        <p:nvSpPr>
          <p:cNvPr name="TextBox 14" id="14"/>
          <p:cNvSpPr txBox="true"/>
          <p:nvPr/>
        </p:nvSpPr>
        <p:spPr>
          <a:xfrm rot="0">
            <a:off x="1264826" y="5639260"/>
            <a:ext cx="9959073" cy="1534351"/>
          </a:xfrm>
          <a:prstGeom prst="rect">
            <a:avLst/>
          </a:prstGeom>
        </p:spPr>
        <p:txBody>
          <a:bodyPr anchor="t" rtlCol="false" tIns="0" lIns="0" bIns="0" rIns="0">
            <a:spAutoFit/>
          </a:bodyPr>
          <a:lstStyle/>
          <a:p>
            <a:pPr algn="l">
              <a:lnSpc>
                <a:spcPts val="10587"/>
              </a:lnSpc>
            </a:pPr>
            <a:r>
              <a:rPr lang="en-US" sz="11028" b="true">
                <a:solidFill>
                  <a:srgbClr val="FFFFFF"/>
                </a:solidFill>
                <a:latin typeface="Poppins Bold"/>
                <a:ea typeface="Poppins Bold"/>
                <a:cs typeface="Poppins Bold"/>
                <a:sym typeface="Poppins Bold"/>
              </a:rPr>
              <a:t>THANK YOU</a:t>
            </a:r>
          </a:p>
        </p:txBody>
      </p:sp>
      <p:sp>
        <p:nvSpPr>
          <p:cNvPr name="TextBox 15" id="15"/>
          <p:cNvSpPr txBox="true"/>
          <p:nvPr/>
        </p:nvSpPr>
        <p:spPr>
          <a:xfrm rot="0">
            <a:off x="1264826" y="4227754"/>
            <a:ext cx="9959073" cy="1534351"/>
          </a:xfrm>
          <a:prstGeom prst="rect">
            <a:avLst/>
          </a:prstGeom>
        </p:spPr>
        <p:txBody>
          <a:bodyPr anchor="t" rtlCol="false" tIns="0" lIns="0" bIns="0" rIns="0">
            <a:spAutoFit/>
          </a:bodyPr>
          <a:lstStyle/>
          <a:p>
            <a:pPr algn="l">
              <a:lnSpc>
                <a:spcPts val="10587"/>
              </a:lnSpc>
            </a:pPr>
            <a:r>
              <a:rPr lang="en-US" sz="11028" b="true">
                <a:solidFill>
                  <a:srgbClr val="FFFFFF"/>
                </a:solidFill>
                <a:latin typeface="Poppins Bold"/>
                <a:ea typeface="Poppins Bold"/>
                <a:cs typeface="Poppins Bold"/>
                <a:sym typeface="Poppins Bold"/>
              </a:rPr>
              <a:t>THANK YOU</a:t>
            </a:r>
          </a:p>
        </p:txBody>
      </p:sp>
    </p:spTree>
  </p:cSld>
  <p:clrMapOvr>
    <a:masterClrMapping/>
  </p:clrMapOvr>
  <p:transition spd="fast">
    <p:wipe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10800000">
            <a:off x="-7934593" y="-3458944"/>
            <a:ext cx="17078593" cy="16814370"/>
          </a:xfrm>
          <a:custGeom>
            <a:avLst/>
            <a:gdLst/>
            <a:ahLst/>
            <a:cxnLst/>
            <a:rect r="r" b="b" t="t" l="l"/>
            <a:pathLst>
              <a:path h="16814370" w="17078593">
                <a:moveTo>
                  <a:pt x="0" y="0"/>
                </a:moveTo>
                <a:lnTo>
                  <a:pt x="17078593" y="0"/>
                </a:lnTo>
                <a:lnTo>
                  <a:pt x="17078593" y="16814370"/>
                </a:lnTo>
                <a:lnTo>
                  <a:pt x="0" y="16814370"/>
                </a:lnTo>
                <a:lnTo>
                  <a:pt x="0" y="0"/>
                </a:lnTo>
                <a:close/>
              </a:path>
            </a:pathLst>
          </a:custGeom>
          <a:blipFill>
            <a:blip r:embed="rId3"/>
            <a:stretch>
              <a:fillRect l="-47771" t="0" r="0" b="0"/>
            </a:stretch>
          </a:blipFill>
        </p:spPr>
      </p:sp>
      <p:sp>
        <p:nvSpPr>
          <p:cNvPr name="Freeform 4" id="4"/>
          <p:cNvSpPr/>
          <p:nvPr/>
        </p:nvSpPr>
        <p:spPr>
          <a:xfrm flipH="false" flipV="false" rot="0">
            <a:off x="604703" y="8979931"/>
            <a:ext cx="2295754" cy="556737"/>
          </a:xfrm>
          <a:custGeom>
            <a:avLst/>
            <a:gdLst/>
            <a:ahLst/>
            <a:cxnLst/>
            <a:rect r="r" b="b" t="t" l="l"/>
            <a:pathLst>
              <a:path h="556737" w="2295754">
                <a:moveTo>
                  <a:pt x="0" y="0"/>
                </a:moveTo>
                <a:lnTo>
                  <a:pt x="2295754" y="0"/>
                </a:lnTo>
                <a:lnTo>
                  <a:pt x="2295754" y="556738"/>
                </a:lnTo>
                <a:lnTo>
                  <a:pt x="0" y="556738"/>
                </a:lnTo>
                <a:lnTo>
                  <a:pt x="0" y="0"/>
                </a:lnTo>
                <a:close/>
              </a:path>
            </a:pathLst>
          </a:custGeom>
          <a:blipFill>
            <a:blip r:embed="rId4"/>
            <a:stretch>
              <a:fillRect l="0" t="-157061" r="0" b="-155296"/>
            </a:stretch>
          </a:blipFill>
        </p:spPr>
      </p:sp>
      <p:sp>
        <p:nvSpPr>
          <p:cNvPr name="Freeform 5" id="5"/>
          <p:cNvSpPr/>
          <p:nvPr/>
        </p:nvSpPr>
        <p:spPr>
          <a:xfrm flipH="false" flipV="false" rot="0">
            <a:off x="7614425" y="4455098"/>
            <a:ext cx="9644875" cy="1731289"/>
          </a:xfrm>
          <a:custGeom>
            <a:avLst/>
            <a:gdLst/>
            <a:ahLst/>
            <a:cxnLst/>
            <a:rect r="r" b="b" t="t" l="l"/>
            <a:pathLst>
              <a:path h="1731289" w="9644875">
                <a:moveTo>
                  <a:pt x="0" y="0"/>
                </a:moveTo>
                <a:lnTo>
                  <a:pt x="9644875" y="0"/>
                </a:lnTo>
                <a:lnTo>
                  <a:pt x="9644875" y="1731289"/>
                </a:lnTo>
                <a:lnTo>
                  <a:pt x="0" y="1731289"/>
                </a:lnTo>
                <a:lnTo>
                  <a:pt x="0" y="0"/>
                </a:lnTo>
                <a:close/>
              </a:path>
            </a:pathLst>
          </a:custGeom>
          <a:blipFill>
            <a:blip r:embed="rId5"/>
            <a:stretch>
              <a:fillRect l="0" t="-225593" r="0" b="-231498"/>
            </a:stretch>
          </a:blipFill>
        </p:spPr>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222" r="0" b="0"/>
            </a:stretch>
          </a:blipFill>
        </p:spPr>
      </p:sp>
      <p:sp>
        <p:nvSpPr>
          <p:cNvPr name="Freeform 3" id="3"/>
          <p:cNvSpPr/>
          <p:nvPr/>
        </p:nvSpPr>
        <p:spPr>
          <a:xfrm flipH="false" flipV="false" rot="0">
            <a:off x="1028700" y="853229"/>
            <a:ext cx="3635217" cy="652534"/>
          </a:xfrm>
          <a:custGeom>
            <a:avLst/>
            <a:gdLst/>
            <a:ahLst/>
            <a:cxnLst/>
            <a:rect r="r" b="b" t="t" l="l"/>
            <a:pathLst>
              <a:path h="652534" w="3635217">
                <a:moveTo>
                  <a:pt x="0" y="0"/>
                </a:moveTo>
                <a:lnTo>
                  <a:pt x="3635217" y="0"/>
                </a:lnTo>
                <a:lnTo>
                  <a:pt x="3635217" y="652534"/>
                </a:lnTo>
                <a:lnTo>
                  <a:pt x="0" y="652534"/>
                </a:lnTo>
                <a:lnTo>
                  <a:pt x="0" y="0"/>
                </a:lnTo>
                <a:close/>
              </a:path>
            </a:pathLst>
          </a:custGeom>
          <a:blipFill>
            <a:blip r:embed="rId3"/>
            <a:stretch>
              <a:fillRect l="0" t="-225593" r="0" b="-231498"/>
            </a:stretch>
          </a:blipFill>
        </p:spPr>
      </p:sp>
      <p:sp>
        <p:nvSpPr>
          <p:cNvPr name="Freeform 4" id="4"/>
          <p:cNvSpPr/>
          <p:nvPr/>
        </p:nvSpPr>
        <p:spPr>
          <a:xfrm flipH="false" flipV="false" rot="0">
            <a:off x="604703" y="8979931"/>
            <a:ext cx="2295754" cy="556737"/>
          </a:xfrm>
          <a:custGeom>
            <a:avLst/>
            <a:gdLst/>
            <a:ahLst/>
            <a:cxnLst/>
            <a:rect r="r" b="b" t="t" l="l"/>
            <a:pathLst>
              <a:path h="556737" w="2295754">
                <a:moveTo>
                  <a:pt x="0" y="0"/>
                </a:moveTo>
                <a:lnTo>
                  <a:pt x="2295754" y="0"/>
                </a:lnTo>
                <a:lnTo>
                  <a:pt x="2295754" y="556738"/>
                </a:lnTo>
                <a:lnTo>
                  <a:pt x="0" y="556738"/>
                </a:lnTo>
                <a:lnTo>
                  <a:pt x="0" y="0"/>
                </a:lnTo>
                <a:close/>
              </a:path>
            </a:pathLst>
          </a:custGeom>
          <a:blipFill>
            <a:blip r:embed="rId4"/>
            <a:stretch>
              <a:fillRect l="0" t="-157061" r="0" b="-155296"/>
            </a:stretch>
          </a:blipFill>
        </p:spPr>
      </p:sp>
      <p:sp>
        <p:nvSpPr>
          <p:cNvPr name="Freeform 5" id="5"/>
          <p:cNvSpPr/>
          <p:nvPr/>
        </p:nvSpPr>
        <p:spPr>
          <a:xfrm flipH="true" flipV="false" rot="-334998">
            <a:off x="9816695" y="2141404"/>
            <a:ext cx="14238079" cy="8026717"/>
          </a:xfrm>
          <a:custGeom>
            <a:avLst/>
            <a:gdLst/>
            <a:ahLst/>
            <a:cxnLst/>
            <a:rect r="r" b="b" t="t" l="l"/>
            <a:pathLst>
              <a:path h="8026717" w="14238079">
                <a:moveTo>
                  <a:pt x="14238079" y="0"/>
                </a:moveTo>
                <a:lnTo>
                  <a:pt x="0" y="0"/>
                </a:lnTo>
                <a:lnTo>
                  <a:pt x="0" y="8026717"/>
                </a:lnTo>
                <a:lnTo>
                  <a:pt x="14238079" y="8026717"/>
                </a:lnTo>
                <a:lnTo>
                  <a:pt x="14238079" y="0"/>
                </a:lnTo>
                <a:close/>
              </a:path>
            </a:pathLst>
          </a:custGeom>
          <a:blipFill>
            <a:blip r:embed="rId5"/>
            <a:stretch>
              <a:fillRect l="0" t="0" r="0" b="0"/>
            </a:stretch>
          </a:blipFill>
        </p:spPr>
      </p:sp>
      <p:sp>
        <p:nvSpPr>
          <p:cNvPr name="TextBox 6" id="6"/>
          <p:cNvSpPr txBox="true"/>
          <p:nvPr/>
        </p:nvSpPr>
        <p:spPr>
          <a:xfrm rot="0">
            <a:off x="1306883" y="3906823"/>
            <a:ext cx="9406700" cy="1454190"/>
          </a:xfrm>
          <a:prstGeom prst="rect">
            <a:avLst/>
          </a:prstGeom>
        </p:spPr>
        <p:txBody>
          <a:bodyPr anchor="t" rtlCol="false" tIns="0" lIns="0" bIns="0" rIns="0">
            <a:spAutoFit/>
          </a:bodyPr>
          <a:lstStyle/>
          <a:p>
            <a:pPr algn="l">
              <a:lnSpc>
                <a:spcPts val="10000"/>
              </a:lnSpc>
            </a:pPr>
            <a:r>
              <a:rPr lang="en-US" sz="10416" b="true">
                <a:solidFill>
                  <a:srgbClr val="FFFFFF"/>
                </a:solidFill>
                <a:latin typeface="Poppins Bold"/>
                <a:ea typeface="Poppins Bold"/>
                <a:cs typeface="Poppins Bold"/>
                <a:sym typeface="Poppins Bold"/>
              </a:rPr>
              <a:t>THE FUTURE</a:t>
            </a:r>
          </a:p>
        </p:txBody>
      </p:sp>
      <p:sp>
        <p:nvSpPr>
          <p:cNvPr name="TextBox 7" id="7"/>
          <p:cNvSpPr txBox="true"/>
          <p:nvPr/>
        </p:nvSpPr>
        <p:spPr>
          <a:xfrm rot="0">
            <a:off x="1306883" y="2538525"/>
            <a:ext cx="9406700" cy="1454190"/>
          </a:xfrm>
          <a:prstGeom prst="rect">
            <a:avLst/>
          </a:prstGeom>
        </p:spPr>
        <p:txBody>
          <a:bodyPr anchor="t" rtlCol="false" tIns="0" lIns="0" bIns="0" rIns="0">
            <a:spAutoFit/>
          </a:bodyPr>
          <a:lstStyle/>
          <a:p>
            <a:pPr algn="l">
              <a:lnSpc>
                <a:spcPts val="10000"/>
              </a:lnSpc>
            </a:pPr>
            <a:r>
              <a:rPr lang="en-US" sz="10416" b="true">
                <a:solidFill>
                  <a:srgbClr val="FFFFFF"/>
                </a:solidFill>
                <a:latin typeface="Poppins Bold"/>
                <a:ea typeface="Poppins Bold"/>
                <a:cs typeface="Poppins Bold"/>
                <a:sym typeface="Poppins Bold"/>
              </a:rPr>
              <a:t>LAUNCHING</a:t>
            </a:r>
          </a:p>
        </p:txBody>
      </p:sp>
      <p:sp>
        <p:nvSpPr>
          <p:cNvPr name="TextBox 8" id="8"/>
          <p:cNvSpPr txBox="true"/>
          <p:nvPr/>
        </p:nvSpPr>
        <p:spPr>
          <a:xfrm rot="0">
            <a:off x="1306883" y="5665813"/>
            <a:ext cx="8945565" cy="854075"/>
          </a:xfrm>
          <a:prstGeom prst="rect">
            <a:avLst/>
          </a:prstGeom>
        </p:spPr>
        <p:txBody>
          <a:bodyPr anchor="t" rtlCol="false" tIns="0" lIns="0" bIns="0" rIns="0">
            <a:spAutoFit/>
          </a:bodyPr>
          <a:lstStyle/>
          <a:p>
            <a:pPr algn="just">
              <a:lnSpc>
                <a:spcPts val="3400"/>
              </a:lnSpc>
            </a:pPr>
            <a:r>
              <a:rPr lang="en-US" sz="2000">
                <a:solidFill>
                  <a:srgbClr val="FFFFFF"/>
                </a:solidFill>
                <a:latin typeface="Poppins"/>
                <a:ea typeface="Poppins"/>
                <a:cs typeface="Poppins"/>
                <a:sym typeface="Poppins"/>
              </a:rPr>
              <a:t>Horizon Alpha revolutionizes lunar-based launches, delivering efficient pathways to interplanetary exploration.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227257" y="-1268261"/>
            <a:ext cx="4060743" cy="12823521"/>
            <a:chOff x="0" y="0"/>
            <a:chExt cx="572384" cy="1807546"/>
          </a:xfrm>
        </p:grpSpPr>
        <p:sp>
          <p:nvSpPr>
            <p:cNvPr name="Freeform 3" id="3"/>
            <p:cNvSpPr/>
            <p:nvPr/>
          </p:nvSpPr>
          <p:spPr>
            <a:xfrm flipH="false" flipV="false" rot="0">
              <a:off x="0" y="0"/>
              <a:ext cx="572384" cy="1807546"/>
            </a:xfrm>
            <a:custGeom>
              <a:avLst/>
              <a:gdLst/>
              <a:ahLst/>
              <a:cxnLst/>
              <a:rect r="r" b="b" t="t" l="l"/>
              <a:pathLst>
                <a:path h="1807546" w="572384">
                  <a:moveTo>
                    <a:pt x="38131" y="0"/>
                  </a:moveTo>
                  <a:lnTo>
                    <a:pt x="534254" y="0"/>
                  </a:lnTo>
                  <a:cubicBezTo>
                    <a:pt x="544366" y="0"/>
                    <a:pt x="554065" y="4017"/>
                    <a:pt x="561216" y="11168"/>
                  </a:cubicBezTo>
                  <a:cubicBezTo>
                    <a:pt x="568367" y="18319"/>
                    <a:pt x="572384" y="28018"/>
                    <a:pt x="572384" y="38131"/>
                  </a:cubicBezTo>
                  <a:lnTo>
                    <a:pt x="572384" y="1769415"/>
                  </a:lnTo>
                  <a:cubicBezTo>
                    <a:pt x="572384" y="1779528"/>
                    <a:pt x="568367" y="1789227"/>
                    <a:pt x="561216" y="1796378"/>
                  </a:cubicBezTo>
                  <a:cubicBezTo>
                    <a:pt x="554065" y="1803529"/>
                    <a:pt x="544366" y="1807546"/>
                    <a:pt x="534254" y="1807546"/>
                  </a:cubicBezTo>
                  <a:lnTo>
                    <a:pt x="38131" y="1807546"/>
                  </a:lnTo>
                  <a:cubicBezTo>
                    <a:pt x="28018" y="1807546"/>
                    <a:pt x="18319" y="1803529"/>
                    <a:pt x="11168" y="1796378"/>
                  </a:cubicBezTo>
                  <a:cubicBezTo>
                    <a:pt x="4017" y="1789227"/>
                    <a:pt x="0" y="1779528"/>
                    <a:pt x="0" y="1769415"/>
                  </a:cubicBezTo>
                  <a:lnTo>
                    <a:pt x="0" y="38131"/>
                  </a:lnTo>
                  <a:cubicBezTo>
                    <a:pt x="0" y="28018"/>
                    <a:pt x="4017" y="18319"/>
                    <a:pt x="11168" y="11168"/>
                  </a:cubicBezTo>
                  <a:cubicBezTo>
                    <a:pt x="18319" y="4017"/>
                    <a:pt x="28018" y="0"/>
                    <a:pt x="38131" y="0"/>
                  </a:cubicBezTo>
                  <a:close/>
                </a:path>
              </a:pathLst>
            </a:custGeom>
            <a:solidFill>
              <a:srgbClr val="000000"/>
            </a:solidFill>
            <a:ln cap="sq">
              <a:noFill/>
              <a:prstDash val="solid"/>
              <a:miter/>
            </a:ln>
          </p:spPr>
        </p:sp>
        <p:sp>
          <p:nvSpPr>
            <p:cNvPr name="TextBox 4" id="4"/>
            <p:cNvSpPr txBox="true"/>
            <p:nvPr/>
          </p:nvSpPr>
          <p:spPr>
            <a:xfrm>
              <a:off x="0" y="-57150"/>
              <a:ext cx="572384" cy="186469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139997" y="-344759"/>
            <a:ext cx="4087259" cy="12989459"/>
            <a:chOff x="0" y="0"/>
            <a:chExt cx="765062" cy="2431396"/>
          </a:xfrm>
        </p:grpSpPr>
        <p:sp>
          <p:nvSpPr>
            <p:cNvPr name="Freeform 6" id="6"/>
            <p:cNvSpPr/>
            <p:nvPr/>
          </p:nvSpPr>
          <p:spPr>
            <a:xfrm flipH="false" flipV="false" rot="0">
              <a:off x="0" y="0"/>
              <a:ext cx="765062" cy="2431396"/>
            </a:xfrm>
            <a:custGeom>
              <a:avLst/>
              <a:gdLst/>
              <a:ahLst/>
              <a:cxnLst/>
              <a:rect r="r" b="b" t="t" l="l"/>
              <a:pathLst>
                <a:path h="2431396" w="765062">
                  <a:moveTo>
                    <a:pt x="43566" y="0"/>
                  </a:moveTo>
                  <a:lnTo>
                    <a:pt x="721497" y="0"/>
                  </a:lnTo>
                  <a:cubicBezTo>
                    <a:pt x="745557" y="0"/>
                    <a:pt x="765062" y="19505"/>
                    <a:pt x="765062" y="43566"/>
                  </a:cubicBezTo>
                  <a:lnTo>
                    <a:pt x="765062" y="2387830"/>
                  </a:lnTo>
                  <a:cubicBezTo>
                    <a:pt x="765062" y="2411891"/>
                    <a:pt x="745557" y="2431396"/>
                    <a:pt x="721497" y="2431396"/>
                  </a:cubicBezTo>
                  <a:lnTo>
                    <a:pt x="43566" y="2431396"/>
                  </a:lnTo>
                  <a:cubicBezTo>
                    <a:pt x="19505" y="2431396"/>
                    <a:pt x="0" y="2411891"/>
                    <a:pt x="0" y="2387830"/>
                  </a:cubicBezTo>
                  <a:lnTo>
                    <a:pt x="0" y="43566"/>
                  </a:lnTo>
                  <a:cubicBezTo>
                    <a:pt x="0" y="19505"/>
                    <a:pt x="19505" y="0"/>
                    <a:pt x="43566" y="0"/>
                  </a:cubicBezTo>
                  <a:close/>
                </a:path>
              </a:pathLst>
            </a:custGeom>
            <a:blipFill>
              <a:blip r:embed="rId2"/>
              <a:stretch>
                <a:fillRect l="-160595" t="0" r="-304389" b="0"/>
              </a:stretch>
            </a:blipFill>
          </p:spPr>
        </p:sp>
      </p:grpSp>
      <p:grpSp>
        <p:nvGrpSpPr>
          <p:cNvPr name="Group 7" id="7"/>
          <p:cNvGrpSpPr/>
          <p:nvPr/>
        </p:nvGrpSpPr>
        <p:grpSpPr>
          <a:xfrm rot="0">
            <a:off x="6743206" y="6754260"/>
            <a:ext cx="766335" cy="238425"/>
            <a:chOff x="0" y="0"/>
            <a:chExt cx="108019" cy="33607"/>
          </a:xfrm>
        </p:grpSpPr>
        <p:sp>
          <p:nvSpPr>
            <p:cNvPr name="Freeform 8" id="8"/>
            <p:cNvSpPr/>
            <p:nvPr/>
          </p:nvSpPr>
          <p:spPr>
            <a:xfrm flipH="false" flipV="false" rot="0">
              <a:off x="0" y="0"/>
              <a:ext cx="108019" cy="33607"/>
            </a:xfrm>
            <a:custGeom>
              <a:avLst/>
              <a:gdLst/>
              <a:ahLst/>
              <a:cxnLst/>
              <a:rect r="r" b="b" t="t" l="l"/>
              <a:pathLst>
                <a:path h="33607" w="108019">
                  <a:moveTo>
                    <a:pt x="16804" y="0"/>
                  </a:moveTo>
                  <a:lnTo>
                    <a:pt x="91215" y="0"/>
                  </a:lnTo>
                  <a:cubicBezTo>
                    <a:pt x="95672" y="0"/>
                    <a:pt x="99946" y="1770"/>
                    <a:pt x="103097" y="4922"/>
                  </a:cubicBezTo>
                  <a:cubicBezTo>
                    <a:pt x="106249" y="8073"/>
                    <a:pt x="108019" y="12347"/>
                    <a:pt x="108019" y="16804"/>
                  </a:cubicBezTo>
                  <a:lnTo>
                    <a:pt x="108019" y="16804"/>
                  </a:lnTo>
                  <a:cubicBezTo>
                    <a:pt x="108019" y="26084"/>
                    <a:pt x="100496" y="33607"/>
                    <a:pt x="91215" y="33607"/>
                  </a:cubicBezTo>
                  <a:lnTo>
                    <a:pt x="16804" y="33607"/>
                  </a:lnTo>
                  <a:cubicBezTo>
                    <a:pt x="7523" y="33607"/>
                    <a:pt x="0" y="26084"/>
                    <a:pt x="0" y="16804"/>
                  </a:cubicBezTo>
                  <a:lnTo>
                    <a:pt x="0" y="16804"/>
                  </a:lnTo>
                  <a:cubicBezTo>
                    <a:pt x="0" y="7523"/>
                    <a:pt x="7523" y="0"/>
                    <a:pt x="16804" y="0"/>
                  </a:cubicBezTo>
                  <a:close/>
                </a:path>
              </a:pathLst>
            </a:custGeom>
            <a:gradFill rotWithShape="true">
              <a:gsLst>
                <a:gs pos="0">
                  <a:srgbClr val="FFFFFF">
                    <a:alpha val="100000"/>
                  </a:srgbClr>
                </a:gs>
                <a:gs pos="50000">
                  <a:srgbClr val="A4A4A4">
                    <a:alpha val="100000"/>
                  </a:srgbClr>
                </a:gs>
                <a:gs pos="100000">
                  <a:srgbClr val="000000">
                    <a:alpha val="100000"/>
                  </a:srgbClr>
                </a:gs>
              </a:gsLst>
              <a:lin ang="0"/>
            </a:gradFill>
            <a:ln cap="sq">
              <a:noFill/>
              <a:prstDash val="solid"/>
              <a:miter/>
            </a:ln>
          </p:spPr>
        </p:sp>
        <p:sp>
          <p:nvSpPr>
            <p:cNvPr name="TextBox 9" id="9"/>
            <p:cNvSpPr txBox="true"/>
            <p:nvPr/>
          </p:nvSpPr>
          <p:spPr>
            <a:xfrm>
              <a:off x="0" y="-57150"/>
              <a:ext cx="108019" cy="90757"/>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7643252" y="6754260"/>
            <a:ext cx="238425" cy="23842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50000">
                  <a:srgbClr val="A4A4A4">
                    <a:alpha val="100000"/>
                  </a:srgbClr>
                </a:gs>
                <a:gs pos="100000">
                  <a:srgbClr val="000000">
                    <a:alpha val="100000"/>
                  </a:srgbClr>
                </a:gs>
              </a:gsLst>
              <a:lin ang="0"/>
            </a:gradFill>
            <a:ln cap="sq">
              <a:noFill/>
              <a:prstDash val="solid"/>
              <a:miter/>
            </a:ln>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5400000">
            <a:off x="13153424" y="4307739"/>
            <a:ext cx="6208408" cy="1505584"/>
          </a:xfrm>
          <a:custGeom>
            <a:avLst/>
            <a:gdLst/>
            <a:ahLst/>
            <a:cxnLst/>
            <a:rect r="r" b="b" t="t" l="l"/>
            <a:pathLst>
              <a:path h="1505584" w="6208408">
                <a:moveTo>
                  <a:pt x="0" y="0"/>
                </a:moveTo>
                <a:lnTo>
                  <a:pt x="6208408" y="0"/>
                </a:lnTo>
                <a:lnTo>
                  <a:pt x="6208408" y="1505584"/>
                </a:lnTo>
                <a:lnTo>
                  <a:pt x="0" y="1505584"/>
                </a:lnTo>
                <a:lnTo>
                  <a:pt x="0" y="0"/>
                </a:lnTo>
                <a:close/>
              </a:path>
            </a:pathLst>
          </a:custGeom>
          <a:blipFill>
            <a:blip r:embed="rId3"/>
            <a:stretch>
              <a:fillRect l="0" t="-157061" r="0" b="-155296"/>
            </a:stretch>
          </a:blipFill>
        </p:spPr>
      </p:sp>
      <p:sp>
        <p:nvSpPr>
          <p:cNvPr name="TextBox 14" id="14"/>
          <p:cNvSpPr txBox="true"/>
          <p:nvPr/>
        </p:nvSpPr>
        <p:spPr>
          <a:xfrm rot="0">
            <a:off x="1632479" y="1795135"/>
            <a:ext cx="7107344" cy="1110616"/>
          </a:xfrm>
          <a:prstGeom prst="rect">
            <a:avLst/>
          </a:prstGeom>
        </p:spPr>
        <p:txBody>
          <a:bodyPr anchor="t" rtlCol="false" tIns="0" lIns="0" bIns="0" rIns="0">
            <a:spAutoFit/>
          </a:bodyPr>
          <a:lstStyle/>
          <a:p>
            <a:pPr algn="l">
              <a:lnSpc>
                <a:spcPts val="7680"/>
              </a:lnSpc>
            </a:pPr>
            <a:r>
              <a:rPr lang="en-US" sz="8000" b="true">
                <a:solidFill>
                  <a:srgbClr val="FFFFFF"/>
                </a:solidFill>
                <a:latin typeface="Poppins Bold"/>
                <a:ea typeface="Poppins Bold"/>
                <a:cs typeface="Poppins Bold"/>
                <a:sym typeface="Poppins Bold"/>
              </a:rPr>
              <a:t>ABOUT</a:t>
            </a:r>
          </a:p>
        </p:txBody>
      </p:sp>
      <p:sp>
        <p:nvSpPr>
          <p:cNvPr name="TextBox 15" id="15"/>
          <p:cNvSpPr txBox="true"/>
          <p:nvPr/>
        </p:nvSpPr>
        <p:spPr>
          <a:xfrm rot="0">
            <a:off x="1632479" y="3714331"/>
            <a:ext cx="6458156" cy="2568575"/>
          </a:xfrm>
          <a:prstGeom prst="rect">
            <a:avLst/>
          </a:prstGeom>
        </p:spPr>
        <p:txBody>
          <a:bodyPr anchor="t" rtlCol="false" tIns="0" lIns="0" bIns="0" rIns="0">
            <a:spAutoFit/>
          </a:bodyPr>
          <a:lstStyle/>
          <a:p>
            <a:pPr algn="just">
              <a:lnSpc>
                <a:spcPts val="3400"/>
              </a:lnSpc>
            </a:pPr>
            <a:r>
              <a:rPr lang="en-US" sz="2000">
                <a:solidFill>
                  <a:srgbClr val="FFFFFF"/>
                </a:solidFill>
                <a:latin typeface="Poppins"/>
                <a:ea typeface="Poppins"/>
                <a:cs typeface="Poppins"/>
                <a:sym typeface="Poppins"/>
              </a:rPr>
              <a:t>Dedicated to pioneering life on the Moon and expanding humanity’s reach to Jupiter’s moon Europa. Through our ambitious missions, we are driving innovation and creating sustainable pathways for exploration and settlement beyond Earth.</a:t>
            </a:r>
          </a:p>
        </p:txBody>
      </p:sp>
      <p:sp>
        <p:nvSpPr>
          <p:cNvPr name="TextBox 16" id="16"/>
          <p:cNvSpPr txBox="true"/>
          <p:nvPr/>
        </p:nvSpPr>
        <p:spPr>
          <a:xfrm rot="0">
            <a:off x="5347548" y="2278664"/>
            <a:ext cx="1395658" cy="1110616"/>
          </a:xfrm>
          <a:prstGeom prst="rect">
            <a:avLst/>
          </a:prstGeom>
        </p:spPr>
        <p:txBody>
          <a:bodyPr anchor="t" rtlCol="false" tIns="0" lIns="0" bIns="0" rIns="0">
            <a:spAutoFit/>
          </a:bodyPr>
          <a:lstStyle/>
          <a:p>
            <a:pPr algn="l">
              <a:lnSpc>
                <a:spcPts val="7680"/>
              </a:lnSpc>
            </a:pPr>
            <a:r>
              <a:rPr lang="en-US" sz="8000" b="true">
                <a:solidFill>
                  <a:srgbClr val="FFFFFF"/>
                </a:solidFill>
                <a:latin typeface="Poppins Bold"/>
                <a:ea typeface="Poppins Bold"/>
                <a:cs typeface="Poppins Bold"/>
                <a:sym typeface="Poppins Bold"/>
              </a:rPr>
              <a:t>US</a:t>
            </a:r>
          </a:p>
        </p:txBody>
      </p:sp>
    </p:spTree>
  </p:cSld>
  <p:clrMapOvr>
    <a:masterClrMapping/>
  </p:clrMapOvr>
  <p:transition spd="fast">
    <p:wipe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86500" y="-353572"/>
            <a:ext cx="19660999" cy="5687409"/>
            <a:chOff x="0" y="0"/>
            <a:chExt cx="3680190" cy="1064582"/>
          </a:xfrm>
        </p:grpSpPr>
        <p:sp>
          <p:nvSpPr>
            <p:cNvPr name="Freeform 3" id="3"/>
            <p:cNvSpPr/>
            <p:nvPr/>
          </p:nvSpPr>
          <p:spPr>
            <a:xfrm flipH="false" flipV="false" rot="0">
              <a:off x="0" y="0"/>
              <a:ext cx="3680190" cy="1064582"/>
            </a:xfrm>
            <a:custGeom>
              <a:avLst/>
              <a:gdLst/>
              <a:ahLst/>
              <a:cxnLst/>
              <a:rect r="r" b="b" t="t" l="l"/>
              <a:pathLst>
                <a:path h="1064582" w="3680190">
                  <a:moveTo>
                    <a:pt x="9057" y="0"/>
                  </a:moveTo>
                  <a:lnTo>
                    <a:pt x="3671133" y="0"/>
                  </a:lnTo>
                  <a:cubicBezTo>
                    <a:pt x="3673535" y="0"/>
                    <a:pt x="3675838" y="954"/>
                    <a:pt x="3677537" y="2653"/>
                  </a:cubicBezTo>
                  <a:cubicBezTo>
                    <a:pt x="3679236" y="4351"/>
                    <a:pt x="3680190" y="6655"/>
                    <a:pt x="3680190" y="9057"/>
                  </a:cubicBezTo>
                  <a:lnTo>
                    <a:pt x="3680190" y="1055525"/>
                  </a:lnTo>
                  <a:cubicBezTo>
                    <a:pt x="3680190" y="1057927"/>
                    <a:pt x="3679236" y="1060231"/>
                    <a:pt x="3677537" y="1061929"/>
                  </a:cubicBezTo>
                  <a:cubicBezTo>
                    <a:pt x="3675838" y="1063628"/>
                    <a:pt x="3673535" y="1064582"/>
                    <a:pt x="3671133" y="1064582"/>
                  </a:cubicBezTo>
                  <a:lnTo>
                    <a:pt x="9057" y="1064582"/>
                  </a:lnTo>
                  <a:cubicBezTo>
                    <a:pt x="6655" y="1064582"/>
                    <a:pt x="4351" y="1063628"/>
                    <a:pt x="2653" y="1061929"/>
                  </a:cubicBezTo>
                  <a:cubicBezTo>
                    <a:pt x="954" y="1060231"/>
                    <a:pt x="0" y="1057927"/>
                    <a:pt x="0" y="1055525"/>
                  </a:cubicBezTo>
                  <a:lnTo>
                    <a:pt x="0" y="9057"/>
                  </a:lnTo>
                  <a:cubicBezTo>
                    <a:pt x="0" y="6655"/>
                    <a:pt x="954" y="4351"/>
                    <a:pt x="2653" y="2653"/>
                  </a:cubicBezTo>
                  <a:cubicBezTo>
                    <a:pt x="4351" y="954"/>
                    <a:pt x="6655" y="0"/>
                    <a:pt x="9057" y="0"/>
                  </a:cubicBezTo>
                  <a:close/>
                </a:path>
              </a:pathLst>
            </a:custGeom>
            <a:blipFill>
              <a:blip r:embed="rId2">
                <a:alphaModFix amt="69000"/>
              </a:blip>
              <a:stretch>
                <a:fillRect l="0" t="-65159" r="0" b="-65159"/>
              </a:stretch>
            </a:blipFill>
          </p:spPr>
        </p:sp>
      </p:grpSp>
      <p:sp>
        <p:nvSpPr>
          <p:cNvPr name="TextBox 4" id="4"/>
          <p:cNvSpPr txBox="true"/>
          <p:nvPr/>
        </p:nvSpPr>
        <p:spPr>
          <a:xfrm rot="0">
            <a:off x="3346195" y="2498572"/>
            <a:ext cx="7107344" cy="1110616"/>
          </a:xfrm>
          <a:prstGeom prst="rect">
            <a:avLst/>
          </a:prstGeom>
        </p:spPr>
        <p:txBody>
          <a:bodyPr anchor="t" rtlCol="false" tIns="0" lIns="0" bIns="0" rIns="0">
            <a:spAutoFit/>
          </a:bodyPr>
          <a:lstStyle/>
          <a:p>
            <a:pPr algn="l">
              <a:lnSpc>
                <a:spcPts val="7680"/>
              </a:lnSpc>
            </a:pPr>
            <a:r>
              <a:rPr lang="en-US" sz="8000" b="true">
                <a:solidFill>
                  <a:srgbClr val="FFFFFF"/>
                </a:solidFill>
                <a:latin typeface="Poppins Bold"/>
                <a:ea typeface="Poppins Bold"/>
                <a:cs typeface="Poppins Bold"/>
                <a:sym typeface="Poppins Bold"/>
              </a:rPr>
              <a:t>MISSIONS</a:t>
            </a:r>
          </a:p>
        </p:txBody>
      </p:sp>
      <p:grpSp>
        <p:nvGrpSpPr>
          <p:cNvPr name="Group 5" id="5"/>
          <p:cNvGrpSpPr/>
          <p:nvPr/>
        </p:nvGrpSpPr>
        <p:grpSpPr>
          <a:xfrm rot="0">
            <a:off x="1028700" y="4594454"/>
            <a:ext cx="3039184" cy="3817423"/>
            <a:chOff x="0" y="0"/>
            <a:chExt cx="812800" cy="1020933"/>
          </a:xfrm>
        </p:grpSpPr>
        <p:sp>
          <p:nvSpPr>
            <p:cNvPr name="Freeform 6" id="6"/>
            <p:cNvSpPr/>
            <p:nvPr/>
          </p:nvSpPr>
          <p:spPr>
            <a:xfrm flipH="false" flipV="false" rot="0">
              <a:off x="0" y="0"/>
              <a:ext cx="812800" cy="1020933"/>
            </a:xfrm>
            <a:custGeom>
              <a:avLst/>
              <a:gdLst/>
              <a:ahLst/>
              <a:cxnLst/>
              <a:rect r="r" b="b" t="t" l="l"/>
              <a:pathLst>
                <a:path h="1020933" w="812800">
                  <a:moveTo>
                    <a:pt x="58589" y="0"/>
                  </a:moveTo>
                  <a:lnTo>
                    <a:pt x="754211" y="0"/>
                  </a:lnTo>
                  <a:cubicBezTo>
                    <a:pt x="769749" y="0"/>
                    <a:pt x="784652" y="6173"/>
                    <a:pt x="795640" y="17160"/>
                  </a:cubicBezTo>
                  <a:cubicBezTo>
                    <a:pt x="806627" y="28148"/>
                    <a:pt x="812800" y="43051"/>
                    <a:pt x="812800" y="58589"/>
                  </a:cubicBezTo>
                  <a:lnTo>
                    <a:pt x="812800" y="962343"/>
                  </a:lnTo>
                  <a:cubicBezTo>
                    <a:pt x="812800" y="977882"/>
                    <a:pt x="806627" y="992784"/>
                    <a:pt x="795640" y="1003772"/>
                  </a:cubicBezTo>
                  <a:cubicBezTo>
                    <a:pt x="784652" y="1014760"/>
                    <a:pt x="769749" y="1020933"/>
                    <a:pt x="754211" y="1020933"/>
                  </a:cubicBezTo>
                  <a:lnTo>
                    <a:pt x="58589" y="1020933"/>
                  </a:lnTo>
                  <a:cubicBezTo>
                    <a:pt x="43051" y="1020933"/>
                    <a:pt x="28148" y="1014760"/>
                    <a:pt x="17160" y="1003772"/>
                  </a:cubicBezTo>
                  <a:cubicBezTo>
                    <a:pt x="6173" y="992784"/>
                    <a:pt x="0" y="977882"/>
                    <a:pt x="0" y="962343"/>
                  </a:cubicBezTo>
                  <a:lnTo>
                    <a:pt x="0" y="58589"/>
                  </a:lnTo>
                  <a:cubicBezTo>
                    <a:pt x="0" y="43051"/>
                    <a:pt x="6173" y="28148"/>
                    <a:pt x="17160" y="17160"/>
                  </a:cubicBezTo>
                  <a:cubicBezTo>
                    <a:pt x="28148" y="6173"/>
                    <a:pt x="43051" y="0"/>
                    <a:pt x="58589" y="0"/>
                  </a:cubicBezTo>
                  <a:close/>
                </a:path>
              </a:pathLst>
            </a:custGeom>
            <a:blipFill>
              <a:blip r:embed="rId3"/>
              <a:stretch>
                <a:fillRect l="-44264" t="0" r="-44264" b="0"/>
              </a:stretch>
            </a:blipFill>
          </p:spPr>
        </p:sp>
      </p:grpSp>
      <p:grpSp>
        <p:nvGrpSpPr>
          <p:cNvPr name="Group 7" id="7"/>
          <p:cNvGrpSpPr/>
          <p:nvPr/>
        </p:nvGrpSpPr>
        <p:grpSpPr>
          <a:xfrm rot="0">
            <a:off x="9119246" y="4594454"/>
            <a:ext cx="3039184" cy="3817423"/>
            <a:chOff x="0" y="0"/>
            <a:chExt cx="812800" cy="1020933"/>
          </a:xfrm>
        </p:grpSpPr>
        <p:sp>
          <p:nvSpPr>
            <p:cNvPr name="Freeform 8" id="8"/>
            <p:cNvSpPr/>
            <p:nvPr/>
          </p:nvSpPr>
          <p:spPr>
            <a:xfrm flipH="false" flipV="false" rot="0">
              <a:off x="0" y="0"/>
              <a:ext cx="812800" cy="1020933"/>
            </a:xfrm>
            <a:custGeom>
              <a:avLst/>
              <a:gdLst/>
              <a:ahLst/>
              <a:cxnLst/>
              <a:rect r="r" b="b" t="t" l="l"/>
              <a:pathLst>
                <a:path h="1020933" w="812800">
                  <a:moveTo>
                    <a:pt x="58589" y="0"/>
                  </a:moveTo>
                  <a:lnTo>
                    <a:pt x="754211" y="0"/>
                  </a:lnTo>
                  <a:cubicBezTo>
                    <a:pt x="769749" y="0"/>
                    <a:pt x="784652" y="6173"/>
                    <a:pt x="795640" y="17160"/>
                  </a:cubicBezTo>
                  <a:cubicBezTo>
                    <a:pt x="806627" y="28148"/>
                    <a:pt x="812800" y="43051"/>
                    <a:pt x="812800" y="58589"/>
                  </a:cubicBezTo>
                  <a:lnTo>
                    <a:pt x="812800" y="962343"/>
                  </a:lnTo>
                  <a:cubicBezTo>
                    <a:pt x="812800" y="977882"/>
                    <a:pt x="806627" y="992784"/>
                    <a:pt x="795640" y="1003772"/>
                  </a:cubicBezTo>
                  <a:cubicBezTo>
                    <a:pt x="784652" y="1014760"/>
                    <a:pt x="769749" y="1020933"/>
                    <a:pt x="754211" y="1020933"/>
                  </a:cubicBezTo>
                  <a:lnTo>
                    <a:pt x="58589" y="1020933"/>
                  </a:lnTo>
                  <a:cubicBezTo>
                    <a:pt x="43051" y="1020933"/>
                    <a:pt x="28148" y="1014760"/>
                    <a:pt x="17160" y="1003772"/>
                  </a:cubicBezTo>
                  <a:cubicBezTo>
                    <a:pt x="6173" y="992784"/>
                    <a:pt x="0" y="977882"/>
                    <a:pt x="0" y="962343"/>
                  </a:cubicBezTo>
                  <a:lnTo>
                    <a:pt x="0" y="58589"/>
                  </a:lnTo>
                  <a:cubicBezTo>
                    <a:pt x="0" y="43051"/>
                    <a:pt x="6173" y="28148"/>
                    <a:pt x="17160" y="17160"/>
                  </a:cubicBezTo>
                  <a:cubicBezTo>
                    <a:pt x="28148" y="6173"/>
                    <a:pt x="43051" y="0"/>
                    <a:pt x="58589" y="0"/>
                  </a:cubicBezTo>
                  <a:close/>
                </a:path>
              </a:pathLst>
            </a:custGeom>
            <a:blipFill>
              <a:blip r:embed="rId4"/>
              <a:stretch>
                <a:fillRect l="-75606" t="0" r="-75606" b="0"/>
              </a:stretch>
            </a:blipFill>
          </p:spPr>
        </p:sp>
      </p:grpSp>
      <p:grpSp>
        <p:nvGrpSpPr>
          <p:cNvPr name="Group 9" id="9"/>
          <p:cNvGrpSpPr/>
          <p:nvPr/>
        </p:nvGrpSpPr>
        <p:grpSpPr>
          <a:xfrm rot="-10800000">
            <a:off x="9144000" y="2882280"/>
            <a:ext cx="766335" cy="238425"/>
            <a:chOff x="0" y="0"/>
            <a:chExt cx="108019" cy="33607"/>
          </a:xfrm>
        </p:grpSpPr>
        <p:sp>
          <p:nvSpPr>
            <p:cNvPr name="Freeform 10" id="10"/>
            <p:cNvSpPr/>
            <p:nvPr/>
          </p:nvSpPr>
          <p:spPr>
            <a:xfrm flipH="false" flipV="false" rot="0">
              <a:off x="0" y="0"/>
              <a:ext cx="108019" cy="33607"/>
            </a:xfrm>
            <a:custGeom>
              <a:avLst/>
              <a:gdLst/>
              <a:ahLst/>
              <a:cxnLst/>
              <a:rect r="r" b="b" t="t" l="l"/>
              <a:pathLst>
                <a:path h="33607" w="108019">
                  <a:moveTo>
                    <a:pt x="16804" y="0"/>
                  </a:moveTo>
                  <a:lnTo>
                    <a:pt x="91215" y="0"/>
                  </a:lnTo>
                  <a:cubicBezTo>
                    <a:pt x="95672" y="0"/>
                    <a:pt x="99946" y="1770"/>
                    <a:pt x="103097" y="4922"/>
                  </a:cubicBezTo>
                  <a:cubicBezTo>
                    <a:pt x="106249" y="8073"/>
                    <a:pt x="108019" y="12347"/>
                    <a:pt x="108019" y="16804"/>
                  </a:cubicBezTo>
                  <a:lnTo>
                    <a:pt x="108019" y="16804"/>
                  </a:lnTo>
                  <a:cubicBezTo>
                    <a:pt x="108019" y="26084"/>
                    <a:pt x="100496" y="33607"/>
                    <a:pt x="91215" y="33607"/>
                  </a:cubicBezTo>
                  <a:lnTo>
                    <a:pt x="16804" y="33607"/>
                  </a:lnTo>
                  <a:cubicBezTo>
                    <a:pt x="7523" y="33607"/>
                    <a:pt x="0" y="26084"/>
                    <a:pt x="0" y="16804"/>
                  </a:cubicBezTo>
                  <a:lnTo>
                    <a:pt x="0" y="16804"/>
                  </a:lnTo>
                  <a:cubicBezTo>
                    <a:pt x="0" y="7523"/>
                    <a:pt x="7523" y="0"/>
                    <a:pt x="16804" y="0"/>
                  </a:cubicBezTo>
                  <a:close/>
                </a:path>
              </a:pathLst>
            </a:custGeom>
            <a:gradFill rotWithShape="true">
              <a:gsLst>
                <a:gs pos="0">
                  <a:srgbClr val="FFFFFF">
                    <a:alpha val="100000"/>
                  </a:srgbClr>
                </a:gs>
                <a:gs pos="50000">
                  <a:srgbClr val="A4A4A4">
                    <a:alpha val="100000"/>
                  </a:srgbClr>
                </a:gs>
                <a:gs pos="100000">
                  <a:srgbClr val="000000">
                    <a:alpha val="100000"/>
                  </a:srgbClr>
                </a:gs>
              </a:gsLst>
              <a:lin ang="0"/>
            </a:gradFill>
            <a:ln cap="sq">
              <a:noFill/>
              <a:prstDash val="solid"/>
              <a:miter/>
            </a:ln>
          </p:spPr>
        </p:sp>
        <p:sp>
          <p:nvSpPr>
            <p:cNvPr name="TextBox 11" id="11"/>
            <p:cNvSpPr txBox="true"/>
            <p:nvPr/>
          </p:nvSpPr>
          <p:spPr>
            <a:xfrm>
              <a:off x="0" y="-57150"/>
              <a:ext cx="108019" cy="90757"/>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10800000">
            <a:off x="8617230" y="2882280"/>
            <a:ext cx="238425" cy="23842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50000">
                  <a:srgbClr val="A4A4A4">
                    <a:alpha val="100000"/>
                  </a:srgbClr>
                </a:gs>
                <a:gs pos="100000">
                  <a:srgbClr val="000000">
                    <a:alpha val="100000"/>
                  </a:srgbClr>
                </a:gs>
              </a:gsLst>
              <a:lin ang="0"/>
            </a:gradFill>
            <a:ln cap="sq">
              <a:noFill/>
              <a:prstDash val="solid"/>
              <a:miter/>
            </a:ln>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1028700" y="853229"/>
            <a:ext cx="3635217" cy="652534"/>
          </a:xfrm>
          <a:custGeom>
            <a:avLst/>
            <a:gdLst/>
            <a:ahLst/>
            <a:cxnLst/>
            <a:rect r="r" b="b" t="t" l="l"/>
            <a:pathLst>
              <a:path h="652534" w="3635217">
                <a:moveTo>
                  <a:pt x="0" y="0"/>
                </a:moveTo>
                <a:lnTo>
                  <a:pt x="3635217" y="0"/>
                </a:lnTo>
                <a:lnTo>
                  <a:pt x="3635217" y="652534"/>
                </a:lnTo>
                <a:lnTo>
                  <a:pt x="0" y="652534"/>
                </a:lnTo>
                <a:lnTo>
                  <a:pt x="0" y="0"/>
                </a:lnTo>
                <a:close/>
              </a:path>
            </a:pathLst>
          </a:custGeom>
          <a:blipFill>
            <a:blip r:embed="rId5"/>
            <a:stretch>
              <a:fillRect l="0" t="-225593" r="0" b="-231498"/>
            </a:stretch>
          </a:blipFill>
        </p:spPr>
      </p:sp>
      <p:sp>
        <p:nvSpPr>
          <p:cNvPr name="Freeform 16" id="16"/>
          <p:cNvSpPr/>
          <p:nvPr/>
        </p:nvSpPr>
        <p:spPr>
          <a:xfrm flipH="false" flipV="false" rot="0">
            <a:off x="604703" y="8979931"/>
            <a:ext cx="2295754" cy="556737"/>
          </a:xfrm>
          <a:custGeom>
            <a:avLst/>
            <a:gdLst/>
            <a:ahLst/>
            <a:cxnLst/>
            <a:rect r="r" b="b" t="t" l="l"/>
            <a:pathLst>
              <a:path h="556737" w="2295754">
                <a:moveTo>
                  <a:pt x="0" y="0"/>
                </a:moveTo>
                <a:lnTo>
                  <a:pt x="2295754" y="0"/>
                </a:lnTo>
                <a:lnTo>
                  <a:pt x="2295754" y="556738"/>
                </a:lnTo>
                <a:lnTo>
                  <a:pt x="0" y="556738"/>
                </a:lnTo>
                <a:lnTo>
                  <a:pt x="0" y="0"/>
                </a:lnTo>
                <a:close/>
              </a:path>
            </a:pathLst>
          </a:custGeom>
          <a:blipFill>
            <a:blip r:embed="rId6"/>
            <a:stretch>
              <a:fillRect l="0" t="-157061" r="0" b="-155296"/>
            </a:stretch>
          </a:blipFill>
        </p:spPr>
      </p:sp>
      <p:sp>
        <p:nvSpPr>
          <p:cNvPr name="TextBox 17" id="17"/>
          <p:cNvSpPr txBox="true"/>
          <p:nvPr/>
        </p:nvSpPr>
        <p:spPr>
          <a:xfrm rot="0">
            <a:off x="4663917" y="5423452"/>
            <a:ext cx="3643063" cy="3425825"/>
          </a:xfrm>
          <a:prstGeom prst="rect">
            <a:avLst/>
          </a:prstGeom>
        </p:spPr>
        <p:txBody>
          <a:bodyPr anchor="t" rtlCol="false" tIns="0" lIns="0" bIns="0" rIns="0">
            <a:spAutoFit/>
          </a:bodyPr>
          <a:lstStyle/>
          <a:p>
            <a:pPr algn="just">
              <a:lnSpc>
                <a:spcPts val="3400"/>
              </a:lnSpc>
            </a:pPr>
            <a:r>
              <a:rPr lang="en-US" sz="2000">
                <a:solidFill>
                  <a:srgbClr val="FFFFFF"/>
                </a:solidFill>
                <a:latin typeface="Poppins"/>
                <a:ea typeface="Poppins"/>
                <a:cs typeface="Poppins"/>
                <a:sym typeface="Poppins"/>
              </a:rPr>
              <a:t>Focuses on deploying innovative technologies to build lunar habitats, develop resource extraction systems, and create a reliable transportation network between Earth and the Moon.</a:t>
            </a:r>
          </a:p>
        </p:txBody>
      </p:sp>
      <p:sp>
        <p:nvSpPr>
          <p:cNvPr name="TextBox 18" id="18"/>
          <p:cNvSpPr txBox="true"/>
          <p:nvPr/>
        </p:nvSpPr>
        <p:spPr>
          <a:xfrm rot="0">
            <a:off x="4604690" y="4794508"/>
            <a:ext cx="1441239" cy="358775"/>
          </a:xfrm>
          <a:prstGeom prst="rect">
            <a:avLst/>
          </a:prstGeom>
        </p:spPr>
        <p:txBody>
          <a:bodyPr anchor="t" rtlCol="false" tIns="0" lIns="0" bIns="0" rIns="0">
            <a:spAutoFit/>
          </a:bodyPr>
          <a:lstStyle/>
          <a:p>
            <a:pPr algn="l">
              <a:lnSpc>
                <a:spcPts val="2799"/>
              </a:lnSpc>
              <a:spcBef>
                <a:spcPct val="0"/>
              </a:spcBef>
            </a:pPr>
            <a:r>
              <a:rPr lang="en-US" b="true" sz="1999">
                <a:solidFill>
                  <a:srgbClr val="FFFFFF"/>
                </a:solidFill>
                <a:latin typeface="Poppins Bold"/>
                <a:ea typeface="Poppins Bold"/>
                <a:cs typeface="Poppins Bold"/>
                <a:sym typeface="Poppins Bold"/>
              </a:rPr>
              <a:t>VOYAGER</a:t>
            </a:r>
          </a:p>
        </p:txBody>
      </p:sp>
      <p:sp>
        <p:nvSpPr>
          <p:cNvPr name="TextBox 19" id="19"/>
          <p:cNvSpPr txBox="true"/>
          <p:nvPr/>
        </p:nvSpPr>
        <p:spPr>
          <a:xfrm rot="0">
            <a:off x="12691829" y="5423452"/>
            <a:ext cx="3994870" cy="3425825"/>
          </a:xfrm>
          <a:prstGeom prst="rect">
            <a:avLst/>
          </a:prstGeom>
        </p:spPr>
        <p:txBody>
          <a:bodyPr anchor="t" rtlCol="false" tIns="0" lIns="0" bIns="0" rIns="0">
            <a:spAutoFit/>
          </a:bodyPr>
          <a:lstStyle/>
          <a:p>
            <a:pPr algn="just">
              <a:lnSpc>
                <a:spcPts val="3400"/>
              </a:lnSpc>
            </a:pPr>
            <a:r>
              <a:rPr lang="en-US" sz="2000">
                <a:solidFill>
                  <a:srgbClr val="FFFFFF"/>
                </a:solidFill>
                <a:latin typeface="Poppins"/>
                <a:ea typeface="Poppins"/>
                <a:cs typeface="Poppins"/>
                <a:sym typeface="Poppins"/>
              </a:rPr>
              <a:t>Leveraging the knowledge gained from Mission Voyager, Horizon will push the boundaries of deep space exploration by developing advanced spacecraft capable of traveling vast interplanetary distances.</a:t>
            </a:r>
          </a:p>
        </p:txBody>
      </p:sp>
      <p:sp>
        <p:nvSpPr>
          <p:cNvPr name="TextBox 20" id="20"/>
          <p:cNvSpPr txBox="true"/>
          <p:nvPr/>
        </p:nvSpPr>
        <p:spPr>
          <a:xfrm rot="0">
            <a:off x="12691829" y="4794508"/>
            <a:ext cx="1441239" cy="358775"/>
          </a:xfrm>
          <a:prstGeom prst="rect">
            <a:avLst/>
          </a:prstGeom>
        </p:spPr>
        <p:txBody>
          <a:bodyPr anchor="t" rtlCol="false" tIns="0" lIns="0" bIns="0" rIns="0">
            <a:spAutoFit/>
          </a:bodyPr>
          <a:lstStyle/>
          <a:p>
            <a:pPr algn="l">
              <a:lnSpc>
                <a:spcPts val="2799"/>
              </a:lnSpc>
              <a:spcBef>
                <a:spcPct val="0"/>
              </a:spcBef>
            </a:pPr>
            <a:r>
              <a:rPr lang="en-US" b="true" sz="1999">
                <a:solidFill>
                  <a:srgbClr val="FFFFFF"/>
                </a:solidFill>
                <a:latin typeface="Poppins Bold"/>
                <a:ea typeface="Poppins Bold"/>
                <a:cs typeface="Poppins Bold"/>
                <a:sym typeface="Poppins Bold"/>
              </a:rPr>
              <a:t>HORIZON</a:t>
            </a:r>
          </a:p>
        </p:txBody>
      </p:sp>
      <p:sp>
        <p:nvSpPr>
          <p:cNvPr name="TextBox 21" id="21"/>
          <p:cNvSpPr txBox="true"/>
          <p:nvPr/>
        </p:nvSpPr>
        <p:spPr>
          <a:xfrm rot="0">
            <a:off x="1019284" y="2498572"/>
            <a:ext cx="2326911" cy="1110616"/>
          </a:xfrm>
          <a:prstGeom prst="rect">
            <a:avLst/>
          </a:prstGeom>
        </p:spPr>
        <p:txBody>
          <a:bodyPr anchor="t" rtlCol="false" tIns="0" lIns="0" bIns="0" rIns="0">
            <a:spAutoFit/>
          </a:bodyPr>
          <a:lstStyle/>
          <a:p>
            <a:pPr algn="l">
              <a:lnSpc>
                <a:spcPts val="7680"/>
              </a:lnSpc>
            </a:pPr>
            <a:r>
              <a:rPr lang="en-US" sz="8000" b="true">
                <a:solidFill>
                  <a:srgbClr val="FFFFFF"/>
                </a:solidFill>
                <a:latin typeface="Poppins Bold"/>
                <a:ea typeface="Poppins Bold"/>
                <a:cs typeface="Poppins Bold"/>
                <a:sym typeface="Poppins Bold"/>
              </a:rPr>
              <a:t>OUR</a:t>
            </a:r>
          </a:p>
        </p:txBody>
      </p:sp>
    </p:spTree>
  </p:cSld>
  <p:clrMapOvr>
    <a:masterClrMapping/>
  </p:clrMapOvr>
  <p:transition spd="fast">
    <p:wipe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222" r="0" b="0"/>
            </a:stretch>
          </a:blipFill>
        </p:spPr>
      </p:sp>
      <p:grpSp>
        <p:nvGrpSpPr>
          <p:cNvPr name="Group 3" id="3"/>
          <p:cNvGrpSpPr/>
          <p:nvPr/>
        </p:nvGrpSpPr>
        <p:grpSpPr>
          <a:xfrm rot="0">
            <a:off x="1835136" y="2152896"/>
            <a:ext cx="766335" cy="238425"/>
            <a:chOff x="0" y="0"/>
            <a:chExt cx="108019" cy="33607"/>
          </a:xfrm>
        </p:grpSpPr>
        <p:sp>
          <p:nvSpPr>
            <p:cNvPr name="Freeform 4" id="4"/>
            <p:cNvSpPr/>
            <p:nvPr/>
          </p:nvSpPr>
          <p:spPr>
            <a:xfrm flipH="false" flipV="false" rot="0">
              <a:off x="0" y="0"/>
              <a:ext cx="108019" cy="33607"/>
            </a:xfrm>
            <a:custGeom>
              <a:avLst/>
              <a:gdLst/>
              <a:ahLst/>
              <a:cxnLst/>
              <a:rect r="r" b="b" t="t" l="l"/>
              <a:pathLst>
                <a:path h="33607" w="108019">
                  <a:moveTo>
                    <a:pt x="16804" y="0"/>
                  </a:moveTo>
                  <a:lnTo>
                    <a:pt x="91215" y="0"/>
                  </a:lnTo>
                  <a:cubicBezTo>
                    <a:pt x="95672" y="0"/>
                    <a:pt x="99946" y="1770"/>
                    <a:pt x="103097" y="4922"/>
                  </a:cubicBezTo>
                  <a:cubicBezTo>
                    <a:pt x="106249" y="8073"/>
                    <a:pt x="108019" y="12347"/>
                    <a:pt x="108019" y="16804"/>
                  </a:cubicBezTo>
                  <a:lnTo>
                    <a:pt x="108019" y="16804"/>
                  </a:lnTo>
                  <a:cubicBezTo>
                    <a:pt x="108019" y="26084"/>
                    <a:pt x="100496" y="33607"/>
                    <a:pt x="91215" y="33607"/>
                  </a:cubicBezTo>
                  <a:lnTo>
                    <a:pt x="16804" y="33607"/>
                  </a:lnTo>
                  <a:cubicBezTo>
                    <a:pt x="7523" y="33607"/>
                    <a:pt x="0" y="26084"/>
                    <a:pt x="0" y="16804"/>
                  </a:cubicBezTo>
                  <a:lnTo>
                    <a:pt x="0" y="16804"/>
                  </a:lnTo>
                  <a:cubicBezTo>
                    <a:pt x="0" y="7523"/>
                    <a:pt x="7523" y="0"/>
                    <a:pt x="16804" y="0"/>
                  </a:cubicBezTo>
                  <a:close/>
                </a:path>
              </a:pathLst>
            </a:custGeom>
            <a:gradFill rotWithShape="true">
              <a:gsLst>
                <a:gs pos="0">
                  <a:srgbClr val="FFFFFF">
                    <a:alpha val="100000"/>
                  </a:srgbClr>
                </a:gs>
                <a:gs pos="50000">
                  <a:srgbClr val="A4A4A4">
                    <a:alpha val="100000"/>
                  </a:srgbClr>
                </a:gs>
                <a:gs pos="100000">
                  <a:srgbClr val="000000">
                    <a:alpha val="100000"/>
                  </a:srgbClr>
                </a:gs>
              </a:gsLst>
              <a:lin ang="0"/>
            </a:gradFill>
            <a:ln cap="sq">
              <a:noFill/>
              <a:prstDash val="solid"/>
              <a:miter/>
            </a:ln>
          </p:spPr>
        </p:sp>
        <p:sp>
          <p:nvSpPr>
            <p:cNvPr name="TextBox 5" id="5"/>
            <p:cNvSpPr txBox="true"/>
            <p:nvPr/>
          </p:nvSpPr>
          <p:spPr>
            <a:xfrm>
              <a:off x="0" y="-57150"/>
              <a:ext cx="108019" cy="90757"/>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2735182" y="2152896"/>
            <a:ext cx="238425" cy="23842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50000">
                  <a:srgbClr val="A4A4A4">
                    <a:alpha val="100000"/>
                  </a:srgbClr>
                </a:gs>
                <a:gs pos="100000">
                  <a:srgbClr val="000000">
                    <a:alpha val="100000"/>
                  </a:srgbClr>
                </a:gs>
              </a:gsLst>
              <a:lin ang="0"/>
            </a:gradFill>
            <a:ln cap="sq">
              <a:noFill/>
              <a:prstDash val="solid"/>
              <a:miter/>
            </a:ln>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028700" y="853229"/>
            <a:ext cx="3635217" cy="652534"/>
          </a:xfrm>
          <a:custGeom>
            <a:avLst/>
            <a:gdLst/>
            <a:ahLst/>
            <a:cxnLst/>
            <a:rect r="r" b="b" t="t" l="l"/>
            <a:pathLst>
              <a:path h="652534" w="3635217">
                <a:moveTo>
                  <a:pt x="0" y="0"/>
                </a:moveTo>
                <a:lnTo>
                  <a:pt x="3635217" y="0"/>
                </a:lnTo>
                <a:lnTo>
                  <a:pt x="3635217" y="652534"/>
                </a:lnTo>
                <a:lnTo>
                  <a:pt x="0" y="652534"/>
                </a:lnTo>
                <a:lnTo>
                  <a:pt x="0" y="0"/>
                </a:lnTo>
                <a:close/>
              </a:path>
            </a:pathLst>
          </a:custGeom>
          <a:blipFill>
            <a:blip r:embed="rId3"/>
            <a:stretch>
              <a:fillRect l="0" t="-225593" r="0" b="-231498"/>
            </a:stretch>
          </a:blipFill>
        </p:spPr>
      </p:sp>
      <p:sp>
        <p:nvSpPr>
          <p:cNvPr name="Freeform 10" id="10"/>
          <p:cNvSpPr/>
          <p:nvPr/>
        </p:nvSpPr>
        <p:spPr>
          <a:xfrm flipH="false" flipV="false" rot="0">
            <a:off x="604703" y="8979931"/>
            <a:ext cx="2295754" cy="556737"/>
          </a:xfrm>
          <a:custGeom>
            <a:avLst/>
            <a:gdLst/>
            <a:ahLst/>
            <a:cxnLst/>
            <a:rect r="r" b="b" t="t" l="l"/>
            <a:pathLst>
              <a:path h="556737" w="2295754">
                <a:moveTo>
                  <a:pt x="0" y="0"/>
                </a:moveTo>
                <a:lnTo>
                  <a:pt x="2295754" y="0"/>
                </a:lnTo>
                <a:lnTo>
                  <a:pt x="2295754" y="556738"/>
                </a:lnTo>
                <a:lnTo>
                  <a:pt x="0" y="556738"/>
                </a:lnTo>
                <a:lnTo>
                  <a:pt x="0" y="0"/>
                </a:lnTo>
                <a:close/>
              </a:path>
            </a:pathLst>
          </a:custGeom>
          <a:blipFill>
            <a:blip r:embed="rId4"/>
            <a:stretch>
              <a:fillRect l="0" t="-157061" r="0" b="-155296"/>
            </a:stretch>
          </a:blipFill>
        </p:spPr>
      </p:sp>
      <p:sp>
        <p:nvSpPr>
          <p:cNvPr name="Freeform 11" id="11"/>
          <p:cNvSpPr/>
          <p:nvPr/>
        </p:nvSpPr>
        <p:spPr>
          <a:xfrm flipH="false" flipV="false" rot="0">
            <a:off x="7640494" y="-2261379"/>
            <a:ext cx="16672586" cy="7404879"/>
          </a:xfrm>
          <a:custGeom>
            <a:avLst/>
            <a:gdLst/>
            <a:ahLst/>
            <a:cxnLst/>
            <a:rect r="r" b="b" t="t" l="l"/>
            <a:pathLst>
              <a:path h="7404879" w="16672586">
                <a:moveTo>
                  <a:pt x="0" y="0"/>
                </a:moveTo>
                <a:lnTo>
                  <a:pt x="16672586" y="0"/>
                </a:lnTo>
                <a:lnTo>
                  <a:pt x="16672586" y="7404879"/>
                </a:lnTo>
                <a:lnTo>
                  <a:pt x="0" y="7404879"/>
                </a:lnTo>
                <a:lnTo>
                  <a:pt x="0" y="0"/>
                </a:lnTo>
                <a:close/>
              </a:path>
            </a:pathLst>
          </a:custGeom>
          <a:blipFill>
            <a:blip r:embed="rId5"/>
            <a:stretch>
              <a:fillRect l="-8346" t="0" r="0" b="-37221"/>
            </a:stretch>
          </a:blipFill>
        </p:spPr>
      </p:sp>
      <p:sp>
        <p:nvSpPr>
          <p:cNvPr name="TextBox 12" id="12"/>
          <p:cNvSpPr txBox="true"/>
          <p:nvPr/>
        </p:nvSpPr>
        <p:spPr>
          <a:xfrm rot="0">
            <a:off x="1855071" y="6260716"/>
            <a:ext cx="6451636" cy="1282700"/>
          </a:xfrm>
          <a:prstGeom prst="rect">
            <a:avLst/>
          </a:prstGeom>
        </p:spPr>
        <p:txBody>
          <a:bodyPr anchor="t" rtlCol="false" tIns="0" lIns="0" bIns="0" rIns="0">
            <a:spAutoFit/>
          </a:bodyPr>
          <a:lstStyle/>
          <a:p>
            <a:pPr algn="just">
              <a:lnSpc>
                <a:spcPts val="3400"/>
              </a:lnSpc>
            </a:pPr>
            <a:r>
              <a:rPr lang="en-US" sz="2000">
                <a:solidFill>
                  <a:srgbClr val="FFFFFF"/>
                </a:solidFill>
                <a:latin typeface="Poppins"/>
                <a:ea typeface="Poppins"/>
                <a:cs typeface="Poppins"/>
                <a:sym typeface="Poppins"/>
              </a:rPr>
              <a:t>Current space logistics rely solely on Earth-based launches, which are expensive and inefficient for deep-space missions.</a:t>
            </a:r>
          </a:p>
        </p:txBody>
      </p:sp>
      <p:sp>
        <p:nvSpPr>
          <p:cNvPr name="TextBox 13" id="13"/>
          <p:cNvSpPr txBox="true"/>
          <p:nvPr/>
        </p:nvSpPr>
        <p:spPr>
          <a:xfrm rot="0">
            <a:off x="1855071" y="2858046"/>
            <a:ext cx="7107344" cy="1110616"/>
          </a:xfrm>
          <a:prstGeom prst="rect">
            <a:avLst/>
          </a:prstGeom>
        </p:spPr>
        <p:txBody>
          <a:bodyPr anchor="t" rtlCol="false" tIns="0" lIns="0" bIns="0" rIns="0">
            <a:spAutoFit/>
          </a:bodyPr>
          <a:lstStyle/>
          <a:p>
            <a:pPr algn="l">
              <a:lnSpc>
                <a:spcPts val="7680"/>
              </a:lnSpc>
            </a:pPr>
            <a:r>
              <a:rPr lang="en-US" sz="8000" b="true">
                <a:solidFill>
                  <a:srgbClr val="FFFFFF"/>
                </a:solidFill>
                <a:latin typeface="Poppins Bold"/>
                <a:ea typeface="Poppins Bold"/>
                <a:cs typeface="Poppins Bold"/>
                <a:sym typeface="Poppins Bold"/>
              </a:rPr>
              <a:t>THE NEED FOR</a:t>
            </a:r>
          </a:p>
        </p:txBody>
      </p:sp>
      <p:sp>
        <p:nvSpPr>
          <p:cNvPr name="TextBox 14" id="14"/>
          <p:cNvSpPr txBox="true"/>
          <p:nvPr/>
        </p:nvSpPr>
        <p:spPr>
          <a:xfrm rot="0">
            <a:off x="1855071" y="4102012"/>
            <a:ext cx="12433781" cy="1454190"/>
          </a:xfrm>
          <a:prstGeom prst="rect">
            <a:avLst/>
          </a:prstGeom>
        </p:spPr>
        <p:txBody>
          <a:bodyPr anchor="t" rtlCol="false" tIns="0" lIns="0" bIns="0" rIns="0">
            <a:spAutoFit/>
          </a:bodyPr>
          <a:lstStyle/>
          <a:p>
            <a:pPr algn="l">
              <a:lnSpc>
                <a:spcPts val="10000"/>
              </a:lnSpc>
            </a:pPr>
            <a:r>
              <a:rPr lang="en-US" sz="10416" b="true">
                <a:solidFill>
                  <a:srgbClr val="FFFFFF"/>
                </a:solidFill>
                <a:latin typeface="Poppins Bold"/>
                <a:ea typeface="Poppins Bold"/>
                <a:cs typeface="Poppins Bold"/>
                <a:sym typeface="Poppins Bold"/>
              </a:rPr>
              <a:t>A NEW HORIZON</a:t>
            </a:r>
          </a:p>
        </p:txBody>
      </p:sp>
      <p:sp>
        <p:nvSpPr>
          <p:cNvPr name="TextBox 15" id="15"/>
          <p:cNvSpPr txBox="true"/>
          <p:nvPr/>
        </p:nvSpPr>
        <p:spPr>
          <a:xfrm rot="0">
            <a:off x="10394885" y="6260716"/>
            <a:ext cx="6451636" cy="1711325"/>
          </a:xfrm>
          <a:prstGeom prst="rect">
            <a:avLst/>
          </a:prstGeom>
        </p:spPr>
        <p:txBody>
          <a:bodyPr anchor="t" rtlCol="false" tIns="0" lIns="0" bIns="0" rIns="0">
            <a:spAutoFit/>
          </a:bodyPr>
          <a:lstStyle/>
          <a:p>
            <a:pPr algn="just">
              <a:lnSpc>
                <a:spcPts val="3400"/>
              </a:lnSpc>
            </a:pPr>
            <a:r>
              <a:rPr lang="en-US" sz="2000">
                <a:solidFill>
                  <a:srgbClr val="FFFFFF"/>
                </a:solidFill>
                <a:latin typeface="Poppins"/>
                <a:ea typeface="Poppins"/>
                <a:cs typeface="Poppins"/>
                <a:sym typeface="Poppins"/>
              </a:rPr>
              <a:t>The Moon provides a low-gravity launch site, reducing costs and enabling efficient missions to destinations like Europa.</a:t>
            </a:r>
          </a:p>
          <a:p>
            <a:pPr algn="just">
              <a:lnSpc>
                <a:spcPts val="3400"/>
              </a:lnSpc>
            </a:pPr>
          </a:p>
        </p:txBody>
      </p:sp>
    </p:spTree>
  </p:cSld>
  <p:clrMapOvr>
    <a:masterClrMapping/>
  </p:clrMapOvr>
  <p:transition spd="fast">
    <p:wipe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972854" y="3264769"/>
            <a:ext cx="4342292" cy="434229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1007" y="0"/>
                  </a:moveTo>
                  <a:lnTo>
                    <a:pt x="771793" y="0"/>
                  </a:lnTo>
                  <a:cubicBezTo>
                    <a:pt x="794441" y="0"/>
                    <a:pt x="812800" y="18359"/>
                    <a:pt x="812800" y="41007"/>
                  </a:cubicBezTo>
                  <a:lnTo>
                    <a:pt x="812800" y="771793"/>
                  </a:lnTo>
                  <a:cubicBezTo>
                    <a:pt x="812800" y="794441"/>
                    <a:pt x="794441" y="812800"/>
                    <a:pt x="771793" y="812800"/>
                  </a:cubicBezTo>
                  <a:lnTo>
                    <a:pt x="41007" y="812800"/>
                  </a:lnTo>
                  <a:cubicBezTo>
                    <a:pt x="18359" y="812800"/>
                    <a:pt x="0" y="794441"/>
                    <a:pt x="0" y="771793"/>
                  </a:cubicBezTo>
                  <a:lnTo>
                    <a:pt x="0" y="41007"/>
                  </a:lnTo>
                  <a:cubicBezTo>
                    <a:pt x="0" y="18359"/>
                    <a:pt x="18359" y="0"/>
                    <a:pt x="41007" y="0"/>
                  </a:cubicBezTo>
                  <a:close/>
                </a:path>
              </a:pathLst>
            </a:custGeom>
            <a:blipFill>
              <a:blip r:embed="rId2"/>
              <a:stretch>
                <a:fillRect l="-55200" t="0" r="-22793" b="0"/>
              </a:stretch>
            </a:blipFill>
          </p:spPr>
        </p:sp>
      </p:grpSp>
      <p:grpSp>
        <p:nvGrpSpPr>
          <p:cNvPr name="Group 4" id="4"/>
          <p:cNvGrpSpPr/>
          <p:nvPr/>
        </p:nvGrpSpPr>
        <p:grpSpPr>
          <a:xfrm rot="0">
            <a:off x="8574764" y="8465519"/>
            <a:ext cx="1138471" cy="238425"/>
            <a:chOff x="0" y="0"/>
            <a:chExt cx="1517962" cy="317900"/>
          </a:xfrm>
        </p:grpSpPr>
        <p:grpSp>
          <p:nvGrpSpPr>
            <p:cNvPr name="Group 5" id="5"/>
            <p:cNvGrpSpPr/>
            <p:nvPr/>
          </p:nvGrpSpPr>
          <p:grpSpPr>
            <a:xfrm rot="0">
              <a:off x="0" y="0"/>
              <a:ext cx="1021780" cy="317900"/>
              <a:chOff x="0" y="0"/>
              <a:chExt cx="108019" cy="33607"/>
            </a:xfrm>
          </p:grpSpPr>
          <p:sp>
            <p:nvSpPr>
              <p:cNvPr name="Freeform 6" id="6"/>
              <p:cNvSpPr/>
              <p:nvPr/>
            </p:nvSpPr>
            <p:spPr>
              <a:xfrm flipH="false" flipV="false" rot="0">
                <a:off x="0" y="0"/>
                <a:ext cx="108019" cy="33607"/>
              </a:xfrm>
              <a:custGeom>
                <a:avLst/>
                <a:gdLst/>
                <a:ahLst/>
                <a:cxnLst/>
                <a:rect r="r" b="b" t="t" l="l"/>
                <a:pathLst>
                  <a:path h="33607" w="108019">
                    <a:moveTo>
                      <a:pt x="16804" y="0"/>
                    </a:moveTo>
                    <a:lnTo>
                      <a:pt x="91215" y="0"/>
                    </a:lnTo>
                    <a:cubicBezTo>
                      <a:pt x="95672" y="0"/>
                      <a:pt x="99946" y="1770"/>
                      <a:pt x="103097" y="4922"/>
                    </a:cubicBezTo>
                    <a:cubicBezTo>
                      <a:pt x="106249" y="8073"/>
                      <a:pt x="108019" y="12347"/>
                      <a:pt x="108019" y="16804"/>
                    </a:cubicBezTo>
                    <a:lnTo>
                      <a:pt x="108019" y="16804"/>
                    </a:lnTo>
                    <a:cubicBezTo>
                      <a:pt x="108019" y="26084"/>
                      <a:pt x="100496" y="33607"/>
                      <a:pt x="91215" y="33607"/>
                    </a:cubicBezTo>
                    <a:lnTo>
                      <a:pt x="16804" y="33607"/>
                    </a:lnTo>
                    <a:cubicBezTo>
                      <a:pt x="7523" y="33607"/>
                      <a:pt x="0" y="26084"/>
                      <a:pt x="0" y="16804"/>
                    </a:cubicBezTo>
                    <a:lnTo>
                      <a:pt x="0" y="16804"/>
                    </a:lnTo>
                    <a:cubicBezTo>
                      <a:pt x="0" y="7523"/>
                      <a:pt x="7523" y="0"/>
                      <a:pt x="16804" y="0"/>
                    </a:cubicBezTo>
                    <a:close/>
                  </a:path>
                </a:pathLst>
              </a:custGeom>
              <a:gradFill rotWithShape="true">
                <a:gsLst>
                  <a:gs pos="0">
                    <a:srgbClr val="FFFFFF">
                      <a:alpha val="100000"/>
                    </a:srgbClr>
                  </a:gs>
                  <a:gs pos="50000">
                    <a:srgbClr val="A4A4A4">
                      <a:alpha val="100000"/>
                    </a:srgbClr>
                  </a:gs>
                  <a:gs pos="100000">
                    <a:srgbClr val="000000">
                      <a:alpha val="100000"/>
                    </a:srgbClr>
                  </a:gs>
                </a:gsLst>
                <a:lin ang="0"/>
              </a:gradFill>
              <a:ln cap="sq">
                <a:noFill/>
                <a:prstDash val="solid"/>
                <a:miter/>
              </a:ln>
            </p:spPr>
          </p:sp>
          <p:sp>
            <p:nvSpPr>
              <p:cNvPr name="TextBox 7" id="7"/>
              <p:cNvSpPr txBox="true"/>
              <p:nvPr/>
            </p:nvSpPr>
            <p:spPr>
              <a:xfrm>
                <a:off x="0" y="-57150"/>
                <a:ext cx="108019" cy="90757"/>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200062" y="0"/>
              <a:ext cx="317900" cy="31790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50000">
                    <a:srgbClr val="A4A4A4">
                      <a:alpha val="100000"/>
                    </a:srgbClr>
                  </a:gs>
                  <a:gs pos="100000">
                    <a:srgbClr val="000000">
                      <a:alpha val="100000"/>
                    </a:srgbClr>
                  </a:gs>
                </a:gsLst>
                <a:lin ang="0"/>
              </a:gradFill>
              <a:ln cap="sq">
                <a:noFill/>
                <a:prstDash val="solid"/>
                <a:miter/>
              </a:ln>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11" id="11"/>
          <p:cNvGrpSpPr/>
          <p:nvPr/>
        </p:nvGrpSpPr>
        <p:grpSpPr>
          <a:xfrm rot="0">
            <a:off x="7877441" y="2072496"/>
            <a:ext cx="2533117" cy="640569"/>
            <a:chOff x="0" y="0"/>
            <a:chExt cx="357057" cy="90292"/>
          </a:xfrm>
        </p:grpSpPr>
        <p:sp>
          <p:nvSpPr>
            <p:cNvPr name="Freeform 12" id="12"/>
            <p:cNvSpPr/>
            <p:nvPr/>
          </p:nvSpPr>
          <p:spPr>
            <a:xfrm flipH="false" flipV="false" rot="0">
              <a:off x="0" y="0"/>
              <a:ext cx="357057" cy="90292"/>
            </a:xfrm>
            <a:custGeom>
              <a:avLst/>
              <a:gdLst/>
              <a:ahLst/>
              <a:cxnLst/>
              <a:rect r="r" b="b" t="t" l="l"/>
              <a:pathLst>
                <a:path h="90292" w="357057">
                  <a:moveTo>
                    <a:pt x="45146" y="0"/>
                  </a:moveTo>
                  <a:lnTo>
                    <a:pt x="311911" y="0"/>
                  </a:lnTo>
                  <a:cubicBezTo>
                    <a:pt x="336844" y="0"/>
                    <a:pt x="357057" y="20213"/>
                    <a:pt x="357057" y="45146"/>
                  </a:cubicBezTo>
                  <a:lnTo>
                    <a:pt x="357057" y="45146"/>
                  </a:lnTo>
                  <a:cubicBezTo>
                    <a:pt x="357057" y="57119"/>
                    <a:pt x="352300" y="68602"/>
                    <a:pt x="343834" y="77069"/>
                  </a:cubicBezTo>
                  <a:cubicBezTo>
                    <a:pt x="335367" y="85535"/>
                    <a:pt x="323884" y="90292"/>
                    <a:pt x="311911" y="90292"/>
                  </a:cubicBezTo>
                  <a:lnTo>
                    <a:pt x="45146" y="90292"/>
                  </a:lnTo>
                  <a:cubicBezTo>
                    <a:pt x="33172" y="90292"/>
                    <a:pt x="21689" y="85535"/>
                    <a:pt x="13223" y="77069"/>
                  </a:cubicBezTo>
                  <a:cubicBezTo>
                    <a:pt x="4756" y="68602"/>
                    <a:pt x="0" y="57119"/>
                    <a:pt x="0" y="45146"/>
                  </a:cubicBezTo>
                  <a:lnTo>
                    <a:pt x="0" y="45146"/>
                  </a:lnTo>
                  <a:cubicBezTo>
                    <a:pt x="0" y="33172"/>
                    <a:pt x="4756" y="21689"/>
                    <a:pt x="13223" y="13223"/>
                  </a:cubicBezTo>
                  <a:cubicBezTo>
                    <a:pt x="21689" y="4756"/>
                    <a:pt x="33172" y="0"/>
                    <a:pt x="45146" y="0"/>
                  </a:cubicBezTo>
                  <a:close/>
                </a:path>
              </a:pathLst>
            </a:custGeom>
            <a:solidFill>
              <a:srgbClr val="000000"/>
            </a:solidFill>
            <a:ln w="9525" cap="rnd">
              <a:solidFill>
                <a:srgbClr val="FFFFFF"/>
              </a:solidFill>
              <a:prstDash val="solid"/>
              <a:round/>
            </a:ln>
          </p:spPr>
        </p:sp>
        <p:sp>
          <p:nvSpPr>
            <p:cNvPr name="TextBox 13" id="13"/>
            <p:cNvSpPr txBox="true"/>
            <p:nvPr/>
          </p:nvSpPr>
          <p:spPr>
            <a:xfrm>
              <a:off x="0" y="-57150"/>
              <a:ext cx="357057" cy="147442"/>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1028700" y="853229"/>
            <a:ext cx="3635217" cy="652534"/>
          </a:xfrm>
          <a:custGeom>
            <a:avLst/>
            <a:gdLst/>
            <a:ahLst/>
            <a:cxnLst/>
            <a:rect r="r" b="b" t="t" l="l"/>
            <a:pathLst>
              <a:path h="652534" w="3635217">
                <a:moveTo>
                  <a:pt x="0" y="0"/>
                </a:moveTo>
                <a:lnTo>
                  <a:pt x="3635217" y="0"/>
                </a:lnTo>
                <a:lnTo>
                  <a:pt x="3635217" y="652534"/>
                </a:lnTo>
                <a:lnTo>
                  <a:pt x="0" y="652534"/>
                </a:lnTo>
                <a:lnTo>
                  <a:pt x="0" y="0"/>
                </a:lnTo>
                <a:close/>
              </a:path>
            </a:pathLst>
          </a:custGeom>
          <a:blipFill>
            <a:blip r:embed="rId3"/>
            <a:stretch>
              <a:fillRect l="0" t="-225593" r="0" b="-231498"/>
            </a:stretch>
          </a:blipFill>
        </p:spPr>
      </p:sp>
      <p:sp>
        <p:nvSpPr>
          <p:cNvPr name="Freeform 15" id="15"/>
          <p:cNvSpPr/>
          <p:nvPr/>
        </p:nvSpPr>
        <p:spPr>
          <a:xfrm flipH="false" flipV="false" rot="0">
            <a:off x="604703" y="8979931"/>
            <a:ext cx="2295754" cy="556737"/>
          </a:xfrm>
          <a:custGeom>
            <a:avLst/>
            <a:gdLst/>
            <a:ahLst/>
            <a:cxnLst/>
            <a:rect r="r" b="b" t="t" l="l"/>
            <a:pathLst>
              <a:path h="556737" w="2295754">
                <a:moveTo>
                  <a:pt x="0" y="0"/>
                </a:moveTo>
                <a:lnTo>
                  <a:pt x="2295754" y="0"/>
                </a:lnTo>
                <a:lnTo>
                  <a:pt x="2295754" y="556738"/>
                </a:lnTo>
                <a:lnTo>
                  <a:pt x="0" y="556738"/>
                </a:lnTo>
                <a:lnTo>
                  <a:pt x="0" y="0"/>
                </a:lnTo>
                <a:close/>
              </a:path>
            </a:pathLst>
          </a:custGeom>
          <a:blipFill>
            <a:blip r:embed="rId4"/>
            <a:stretch>
              <a:fillRect l="0" t="-157061" r="0" b="-155296"/>
            </a:stretch>
          </a:blipFill>
        </p:spPr>
      </p:sp>
      <p:sp>
        <p:nvSpPr>
          <p:cNvPr name="TextBox 16" id="16"/>
          <p:cNvSpPr txBox="true"/>
          <p:nvPr/>
        </p:nvSpPr>
        <p:spPr>
          <a:xfrm rot="0">
            <a:off x="1699409" y="2276107"/>
            <a:ext cx="4691825" cy="2082166"/>
          </a:xfrm>
          <a:prstGeom prst="rect">
            <a:avLst/>
          </a:prstGeom>
        </p:spPr>
        <p:txBody>
          <a:bodyPr anchor="t" rtlCol="false" tIns="0" lIns="0" bIns="0" rIns="0">
            <a:spAutoFit/>
          </a:bodyPr>
          <a:lstStyle/>
          <a:p>
            <a:pPr algn="l">
              <a:lnSpc>
                <a:spcPts val="7680"/>
              </a:lnSpc>
            </a:pPr>
            <a:r>
              <a:rPr lang="en-US" sz="8000" b="true">
                <a:solidFill>
                  <a:srgbClr val="FFFFFF"/>
                </a:solidFill>
                <a:latin typeface="Poppins Bold"/>
                <a:ea typeface="Poppins Bold"/>
                <a:cs typeface="Poppins Bold"/>
                <a:sym typeface="Poppins Bold"/>
              </a:rPr>
              <a:t>Why </a:t>
            </a:r>
          </a:p>
          <a:p>
            <a:pPr algn="l">
              <a:lnSpc>
                <a:spcPts val="7680"/>
              </a:lnSpc>
            </a:pPr>
            <a:r>
              <a:rPr lang="en-US" sz="8000" b="true">
                <a:solidFill>
                  <a:srgbClr val="FFFFFF"/>
                </a:solidFill>
                <a:latin typeface="Poppins Bold"/>
                <a:ea typeface="Poppins Bold"/>
                <a:cs typeface="Poppins Bold"/>
                <a:sym typeface="Poppins Bold"/>
              </a:rPr>
              <a:t>Europa?</a:t>
            </a:r>
          </a:p>
        </p:txBody>
      </p:sp>
      <p:sp>
        <p:nvSpPr>
          <p:cNvPr name="TextBox 17" id="17"/>
          <p:cNvSpPr txBox="true"/>
          <p:nvPr/>
        </p:nvSpPr>
        <p:spPr>
          <a:xfrm rot="0">
            <a:off x="1699409" y="5351727"/>
            <a:ext cx="4268456" cy="1711325"/>
          </a:xfrm>
          <a:prstGeom prst="rect">
            <a:avLst/>
          </a:prstGeom>
        </p:spPr>
        <p:txBody>
          <a:bodyPr anchor="t" rtlCol="false" tIns="0" lIns="0" bIns="0" rIns="0">
            <a:spAutoFit/>
          </a:bodyPr>
          <a:lstStyle/>
          <a:p>
            <a:pPr algn="just">
              <a:lnSpc>
                <a:spcPts val="3400"/>
              </a:lnSpc>
            </a:pPr>
            <a:r>
              <a:rPr lang="en-US" sz="2000">
                <a:solidFill>
                  <a:srgbClr val="FFFFFF"/>
                </a:solidFill>
                <a:latin typeface="Poppins"/>
                <a:ea typeface="Poppins"/>
                <a:cs typeface="Poppins"/>
                <a:sym typeface="Poppins"/>
              </a:rPr>
              <a:t>Europa is vital for its subsurface oceans, hinting at potential life, and abundant resources for future missions.</a:t>
            </a:r>
          </a:p>
        </p:txBody>
      </p:sp>
      <p:sp>
        <p:nvSpPr>
          <p:cNvPr name="TextBox 18" id="18"/>
          <p:cNvSpPr txBox="true"/>
          <p:nvPr/>
        </p:nvSpPr>
        <p:spPr>
          <a:xfrm rot="0">
            <a:off x="1699409" y="4707202"/>
            <a:ext cx="1441239" cy="358775"/>
          </a:xfrm>
          <a:prstGeom prst="rect">
            <a:avLst/>
          </a:prstGeom>
        </p:spPr>
        <p:txBody>
          <a:bodyPr anchor="t" rtlCol="false" tIns="0" lIns="0" bIns="0" rIns="0">
            <a:spAutoFit/>
          </a:bodyPr>
          <a:lstStyle/>
          <a:p>
            <a:pPr algn="l">
              <a:lnSpc>
                <a:spcPts val="2799"/>
              </a:lnSpc>
              <a:spcBef>
                <a:spcPct val="0"/>
              </a:spcBef>
            </a:pPr>
            <a:r>
              <a:rPr lang="en-US" b="true" sz="1999">
                <a:solidFill>
                  <a:srgbClr val="FFFFFF"/>
                </a:solidFill>
                <a:latin typeface="Poppins Bold"/>
                <a:ea typeface="Poppins Bold"/>
                <a:cs typeface="Poppins Bold"/>
                <a:sym typeface="Poppins Bold"/>
              </a:rPr>
              <a:t>Vision</a:t>
            </a:r>
          </a:p>
        </p:txBody>
      </p:sp>
      <p:sp>
        <p:nvSpPr>
          <p:cNvPr name="TextBox 19" id="19"/>
          <p:cNvSpPr txBox="true"/>
          <p:nvPr/>
        </p:nvSpPr>
        <p:spPr>
          <a:xfrm rot="0">
            <a:off x="12315271" y="2915176"/>
            <a:ext cx="4768363" cy="1282492"/>
          </a:xfrm>
          <a:prstGeom prst="rect">
            <a:avLst/>
          </a:prstGeom>
        </p:spPr>
        <p:txBody>
          <a:bodyPr anchor="t" rtlCol="false" tIns="0" lIns="0" bIns="0" rIns="0">
            <a:spAutoFit/>
          </a:bodyPr>
          <a:lstStyle/>
          <a:p>
            <a:pPr algn="l">
              <a:lnSpc>
                <a:spcPts val="4771"/>
              </a:lnSpc>
            </a:pPr>
            <a:r>
              <a:rPr lang="en-US" sz="4970" b="true">
                <a:solidFill>
                  <a:srgbClr val="FFFFFF"/>
                </a:solidFill>
                <a:latin typeface="Poppins Bold"/>
                <a:ea typeface="Poppins Bold"/>
                <a:cs typeface="Poppins Bold"/>
                <a:sym typeface="Poppins Bold"/>
              </a:rPr>
              <a:t>POWERED BY INNOVATION</a:t>
            </a:r>
          </a:p>
        </p:txBody>
      </p:sp>
      <p:sp>
        <p:nvSpPr>
          <p:cNvPr name="TextBox 20" id="20"/>
          <p:cNvSpPr txBox="true"/>
          <p:nvPr/>
        </p:nvSpPr>
        <p:spPr>
          <a:xfrm rot="0">
            <a:off x="12315271" y="5351727"/>
            <a:ext cx="4268456" cy="1282700"/>
          </a:xfrm>
          <a:prstGeom prst="rect">
            <a:avLst/>
          </a:prstGeom>
        </p:spPr>
        <p:txBody>
          <a:bodyPr anchor="t" rtlCol="false" tIns="0" lIns="0" bIns="0" rIns="0">
            <a:spAutoFit/>
          </a:bodyPr>
          <a:lstStyle/>
          <a:p>
            <a:pPr algn="just">
              <a:lnSpc>
                <a:spcPts val="3400"/>
              </a:lnSpc>
            </a:pPr>
            <a:r>
              <a:rPr lang="en-US" sz="2000">
                <a:solidFill>
                  <a:srgbClr val="FFFFFF"/>
                </a:solidFill>
                <a:latin typeface="Poppins"/>
                <a:ea typeface="Poppins"/>
                <a:cs typeface="Poppins"/>
                <a:sym typeface="Poppins"/>
              </a:rPr>
              <a:t>A strategic gateway to Europa, cutting travel time and costs for deep-space missions.</a:t>
            </a:r>
          </a:p>
        </p:txBody>
      </p:sp>
      <p:sp>
        <p:nvSpPr>
          <p:cNvPr name="TextBox 21" id="21"/>
          <p:cNvSpPr txBox="true"/>
          <p:nvPr/>
        </p:nvSpPr>
        <p:spPr>
          <a:xfrm rot="0">
            <a:off x="12317660" y="4707202"/>
            <a:ext cx="1441239" cy="358742"/>
          </a:xfrm>
          <a:prstGeom prst="rect">
            <a:avLst/>
          </a:prstGeom>
        </p:spPr>
        <p:txBody>
          <a:bodyPr anchor="t" rtlCol="false" tIns="0" lIns="0" bIns="0" rIns="0">
            <a:spAutoFit/>
          </a:bodyPr>
          <a:lstStyle/>
          <a:p>
            <a:pPr algn="l">
              <a:lnSpc>
                <a:spcPts val="2799"/>
              </a:lnSpc>
              <a:spcBef>
                <a:spcPct val="0"/>
              </a:spcBef>
            </a:pPr>
            <a:r>
              <a:rPr lang="en-US" b="true" sz="1999">
                <a:solidFill>
                  <a:srgbClr val="FFFFFF"/>
                </a:solidFill>
                <a:latin typeface="Poppins Bold"/>
                <a:ea typeface="Poppins Bold"/>
                <a:cs typeface="Poppins Bold"/>
                <a:sym typeface="Poppins Bold"/>
              </a:rPr>
              <a:t>Mission</a:t>
            </a:r>
          </a:p>
        </p:txBody>
      </p:sp>
      <p:sp>
        <p:nvSpPr>
          <p:cNvPr name="TextBox 22" id="22"/>
          <p:cNvSpPr txBox="true"/>
          <p:nvPr/>
        </p:nvSpPr>
        <p:spPr>
          <a:xfrm rot="0">
            <a:off x="8160308" y="2184835"/>
            <a:ext cx="1967384" cy="358775"/>
          </a:xfrm>
          <a:prstGeom prst="rect">
            <a:avLst/>
          </a:prstGeom>
        </p:spPr>
        <p:txBody>
          <a:bodyPr anchor="t" rtlCol="false" tIns="0" lIns="0" bIns="0" rIns="0">
            <a:spAutoFit/>
          </a:bodyPr>
          <a:lstStyle/>
          <a:p>
            <a:pPr algn="ctr">
              <a:lnSpc>
                <a:spcPts val="2799"/>
              </a:lnSpc>
              <a:spcBef>
                <a:spcPct val="0"/>
              </a:spcBef>
            </a:pPr>
            <a:r>
              <a:rPr lang="en-US" b="true" sz="1999">
                <a:solidFill>
                  <a:srgbClr val="FFFFFF"/>
                </a:solidFill>
                <a:latin typeface="Poppins Bold"/>
                <a:ea typeface="Poppins Bold"/>
                <a:cs typeface="Poppins Bold"/>
                <a:sym typeface="Poppins Bold"/>
              </a:rPr>
              <a:t>RELAUNCH</a:t>
            </a:r>
          </a:p>
        </p:txBody>
      </p:sp>
    </p:spTree>
  </p:cSld>
  <p:clrMapOvr>
    <a:masterClrMapping/>
  </p:clrMapOvr>
  <p:transition spd="fast">
    <p:wipe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5400000">
            <a:off x="985922" y="5024287"/>
            <a:ext cx="766335" cy="238425"/>
            <a:chOff x="0" y="0"/>
            <a:chExt cx="108019" cy="33607"/>
          </a:xfrm>
        </p:grpSpPr>
        <p:sp>
          <p:nvSpPr>
            <p:cNvPr name="Freeform 3" id="3"/>
            <p:cNvSpPr/>
            <p:nvPr/>
          </p:nvSpPr>
          <p:spPr>
            <a:xfrm flipH="false" flipV="false" rot="0">
              <a:off x="0" y="0"/>
              <a:ext cx="108019" cy="33607"/>
            </a:xfrm>
            <a:custGeom>
              <a:avLst/>
              <a:gdLst/>
              <a:ahLst/>
              <a:cxnLst/>
              <a:rect r="r" b="b" t="t" l="l"/>
              <a:pathLst>
                <a:path h="33607" w="108019">
                  <a:moveTo>
                    <a:pt x="16804" y="0"/>
                  </a:moveTo>
                  <a:lnTo>
                    <a:pt x="91215" y="0"/>
                  </a:lnTo>
                  <a:cubicBezTo>
                    <a:pt x="95672" y="0"/>
                    <a:pt x="99946" y="1770"/>
                    <a:pt x="103097" y="4922"/>
                  </a:cubicBezTo>
                  <a:cubicBezTo>
                    <a:pt x="106249" y="8073"/>
                    <a:pt x="108019" y="12347"/>
                    <a:pt x="108019" y="16804"/>
                  </a:cubicBezTo>
                  <a:lnTo>
                    <a:pt x="108019" y="16804"/>
                  </a:lnTo>
                  <a:cubicBezTo>
                    <a:pt x="108019" y="26084"/>
                    <a:pt x="100496" y="33607"/>
                    <a:pt x="91215" y="33607"/>
                  </a:cubicBezTo>
                  <a:lnTo>
                    <a:pt x="16804" y="33607"/>
                  </a:lnTo>
                  <a:cubicBezTo>
                    <a:pt x="7523" y="33607"/>
                    <a:pt x="0" y="26084"/>
                    <a:pt x="0" y="16804"/>
                  </a:cubicBezTo>
                  <a:lnTo>
                    <a:pt x="0" y="16804"/>
                  </a:lnTo>
                  <a:cubicBezTo>
                    <a:pt x="0" y="7523"/>
                    <a:pt x="7523" y="0"/>
                    <a:pt x="16804" y="0"/>
                  </a:cubicBezTo>
                  <a:close/>
                </a:path>
              </a:pathLst>
            </a:custGeom>
            <a:gradFill rotWithShape="true">
              <a:gsLst>
                <a:gs pos="0">
                  <a:srgbClr val="FFFFFF">
                    <a:alpha val="100000"/>
                  </a:srgbClr>
                </a:gs>
                <a:gs pos="50000">
                  <a:srgbClr val="A4A4A4">
                    <a:alpha val="100000"/>
                  </a:srgbClr>
                </a:gs>
                <a:gs pos="100000">
                  <a:srgbClr val="000000">
                    <a:alpha val="100000"/>
                  </a:srgbClr>
                </a:gs>
              </a:gsLst>
              <a:lin ang="0"/>
            </a:gradFill>
            <a:ln cap="sq">
              <a:noFill/>
              <a:prstDash val="solid"/>
              <a:miter/>
            </a:ln>
          </p:spPr>
        </p:sp>
        <p:sp>
          <p:nvSpPr>
            <p:cNvPr name="TextBox 4" id="4"/>
            <p:cNvSpPr txBox="true"/>
            <p:nvPr/>
          </p:nvSpPr>
          <p:spPr>
            <a:xfrm>
              <a:off x="0" y="-57150"/>
              <a:ext cx="108019" cy="9075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1249877" y="5660379"/>
            <a:ext cx="238425" cy="23842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50000">
                  <a:srgbClr val="A4A4A4">
                    <a:alpha val="100000"/>
                  </a:srgbClr>
                </a:gs>
                <a:gs pos="100000">
                  <a:srgbClr val="000000">
                    <a:alpha val="100000"/>
                  </a:srgbClr>
                </a:gs>
              </a:gsLst>
              <a:lin ang="0"/>
            </a:gradFill>
            <a:ln cap="sq">
              <a:noFill/>
              <a:prstDash val="solid"/>
              <a:miter/>
            </a:ln>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28700" y="853229"/>
            <a:ext cx="3635217" cy="652534"/>
          </a:xfrm>
          <a:custGeom>
            <a:avLst/>
            <a:gdLst/>
            <a:ahLst/>
            <a:cxnLst/>
            <a:rect r="r" b="b" t="t" l="l"/>
            <a:pathLst>
              <a:path h="652534" w="3635217">
                <a:moveTo>
                  <a:pt x="0" y="0"/>
                </a:moveTo>
                <a:lnTo>
                  <a:pt x="3635217" y="0"/>
                </a:lnTo>
                <a:lnTo>
                  <a:pt x="3635217" y="652534"/>
                </a:lnTo>
                <a:lnTo>
                  <a:pt x="0" y="652534"/>
                </a:lnTo>
                <a:lnTo>
                  <a:pt x="0" y="0"/>
                </a:lnTo>
                <a:close/>
              </a:path>
            </a:pathLst>
          </a:custGeom>
          <a:blipFill>
            <a:blip r:embed="rId2"/>
            <a:stretch>
              <a:fillRect l="0" t="-225593" r="0" b="-231498"/>
            </a:stretch>
          </a:blipFill>
        </p:spPr>
      </p:sp>
      <p:sp>
        <p:nvSpPr>
          <p:cNvPr name="Freeform 9" id="9"/>
          <p:cNvSpPr/>
          <p:nvPr/>
        </p:nvSpPr>
        <p:spPr>
          <a:xfrm flipH="false" flipV="false" rot="0">
            <a:off x="604703" y="8979931"/>
            <a:ext cx="2295754" cy="556737"/>
          </a:xfrm>
          <a:custGeom>
            <a:avLst/>
            <a:gdLst/>
            <a:ahLst/>
            <a:cxnLst/>
            <a:rect r="r" b="b" t="t" l="l"/>
            <a:pathLst>
              <a:path h="556737" w="2295754">
                <a:moveTo>
                  <a:pt x="0" y="0"/>
                </a:moveTo>
                <a:lnTo>
                  <a:pt x="2295754" y="0"/>
                </a:lnTo>
                <a:lnTo>
                  <a:pt x="2295754" y="556738"/>
                </a:lnTo>
                <a:lnTo>
                  <a:pt x="0" y="556738"/>
                </a:lnTo>
                <a:lnTo>
                  <a:pt x="0" y="0"/>
                </a:lnTo>
                <a:close/>
              </a:path>
            </a:pathLst>
          </a:custGeom>
          <a:blipFill>
            <a:blip r:embed="rId3"/>
            <a:stretch>
              <a:fillRect l="0" t="-157061" r="0" b="-155296"/>
            </a:stretch>
          </a:blipFill>
        </p:spPr>
      </p:sp>
      <p:sp>
        <p:nvSpPr>
          <p:cNvPr name="Freeform 10" id="10"/>
          <p:cNvSpPr/>
          <p:nvPr/>
        </p:nvSpPr>
        <p:spPr>
          <a:xfrm flipH="true" flipV="false" rot="0">
            <a:off x="1897442" y="2135615"/>
            <a:ext cx="8950854" cy="6129078"/>
          </a:xfrm>
          <a:custGeom>
            <a:avLst/>
            <a:gdLst/>
            <a:ahLst/>
            <a:cxnLst/>
            <a:rect r="r" b="b" t="t" l="l"/>
            <a:pathLst>
              <a:path h="6129078" w="8950854">
                <a:moveTo>
                  <a:pt x="8950854" y="0"/>
                </a:moveTo>
                <a:lnTo>
                  <a:pt x="0" y="0"/>
                </a:lnTo>
                <a:lnTo>
                  <a:pt x="0" y="6129078"/>
                </a:lnTo>
                <a:lnTo>
                  <a:pt x="8950854" y="6129078"/>
                </a:lnTo>
                <a:lnTo>
                  <a:pt x="8950854" y="0"/>
                </a:lnTo>
                <a:close/>
              </a:path>
            </a:pathLst>
          </a:custGeom>
          <a:blipFill>
            <a:blip r:embed="rId4"/>
            <a:stretch>
              <a:fillRect l="-13178" t="0" r="-8554" b="0"/>
            </a:stretch>
          </a:blipFill>
        </p:spPr>
      </p:sp>
      <p:sp>
        <p:nvSpPr>
          <p:cNvPr name="TextBox 11" id="11"/>
          <p:cNvSpPr txBox="true"/>
          <p:nvPr/>
        </p:nvSpPr>
        <p:spPr>
          <a:xfrm rot="0">
            <a:off x="3884115" y="2616578"/>
            <a:ext cx="10501244" cy="1110616"/>
          </a:xfrm>
          <a:prstGeom prst="rect">
            <a:avLst/>
          </a:prstGeom>
        </p:spPr>
        <p:txBody>
          <a:bodyPr anchor="t" rtlCol="false" tIns="0" lIns="0" bIns="0" rIns="0">
            <a:spAutoFit/>
          </a:bodyPr>
          <a:lstStyle/>
          <a:p>
            <a:pPr algn="l">
              <a:lnSpc>
                <a:spcPts val="7680"/>
              </a:lnSpc>
            </a:pPr>
            <a:r>
              <a:rPr lang="en-US" sz="8000" b="true">
                <a:solidFill>
                  <a:srgbClr val="FFFFFF"/>
                </a:solidFill>
                <a:latin typeface="Poppins Bold"/>
                <a:ea typeface="Poppins Bold"/>
                <a:cs typeface="Poppins Bold"/>
                <a:sym typeface="Poppins Bold"/>
              </a:rPr>
              <a:t>A REVOLUTIONARY</a:t>
            </a:r>
          </a:p>
        </p:txBody>
      </p:sp>
      <p:sp>
        <p:nvSpPr>
          <p:cNvPr name="TextBox 12" id="12"/>
          <p:cNvSpPr txBox="true"/>
          <p:nvPr/>
        </p:nvSpPr>
        <p:spPr>
          <a:xfrm rot="0">
            <a:off x="11543514" y="6085397"/>
            <a:ext cx="5683690" cy="1711325"/>
          </a:xfrm>
          <a:prstGeom prst="rect">
            <a:avLst/>
          </a:prstGeom>
        </p:spPr>
        <p:txBody>
          <a:bodyPr anchor="t" rtlCol="false" tIns="0" lIns="0" bIns="0" rIns="0">
            <a:spAutoFit/>
          </a:bodyPr>
          <a:lstStyle/>
          <a:p>
            <a:pPr algn="just">
              <a:lnSpc>
                <a:spcPts val="3400"/>
              </a:lnSpc>
            </a:pPr>
            <a:r>
              <a:rPr lang="en-US" sz="2000">
                <a:solidFill>
                  <a:srgbClr val="FFFFFF"/>
                </a:solidFill>
                <a:latin typeface="Poppins"/>
                <a:ea typeface="Poppins"/>
                <a:cs typeface="Poppins"/>
                <a:sym typeface="Poppins"/>
              </a:rPr>
              <a:t>Horizon Alpha is a relaunch base on the Moon, built as part of the Horizon mission and the final stage of the Voyager program developed by MSJFA.</a:t>
            </a:r>
          </a:p>
        </p:txBody>
      </p:sp>
      <p:sp>
        <p:nvSpPr>
          <p:cNvPr name="TextBox 13" id="13"/>
          <p:cNvSpPr txBox="true"/>
          <p:nvPr/>
        </p:nvSpPr>
        <p:spPr>
          <a:xfrm rot="0">
            <a:off x="5489974" y="4089538"/>
            <a:ext cx="12579047" cy="1110616"/>
          </a:xfrm>
          <a:prstGeom prst="rect">
            <a:avLst/>
          </a:prstGeom>
        </p:spPr>
        <p:txBody>
          <a:bodyPr anchor="t" rtlCol="false" tIns="0" lIns="0" bIns="0" rIns="0">
            <a:spAutoFit/>
          </a:bodyPr>
          <a:lstStyle/>
          <a:p>
            <a:pPr algn="l">
              <a:lnSpc>
                <a:spcPts val="7680"/>
              </a:lnSpc>
            </a:pPr>
            <a:r>
              <a:rPr lang="en-US" sz="8000" b="true">
                <a:solidFill>
                  <a:srgbClr val="FFFFFF"/>
                </a:solidFill>
                <a:latin typeface="Poppins Bold"/>
                <a:ea typeface="Poppins Bold"/>
                <a:cs typeface="Poppins Bold"/>
                <a:sym typeface="Poppins Bold"/>
              </a:rPr>
              <a:t>LUNAR RELAUNCH BASE</a:t>
            </a:r>
          </a:p>
        </p:txBody>
      </p:sp>
    </p:spTree>
  </p:cSld>
  <p:clrMapOvr>
    <a:masterClrMapping/>
  </p:clrMapOvr>
  <p:transition spd="fast">
    <p:wipe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972854" y="3678660"/>
            <a:ext cx="4342292" cy="6800814"/>
            <a:chOff x="0" y="0"/>
            <a:chExt cx="812800" cy="1272991"/>
          </a:xfrm>
        </p:grpSpPr>
        <p:sp>
          <p:nvSpPr>
            <p:cNvPr name="Freeform 3" id="3"/>
            <p:cNvSpPr/>
            <p:nvPr/>
          </p:nvSpPr>
          <p:spPr>
            <a:xfrm flipH="false" flipV="false" rot="0">
              <a:off x="0" y="0"/>
              <a:ext cx="812800" cy="1272991"/>
            </a:xfrm>
            <a:custGeom>
              <a:avLst/>
              <a:gdLst/>
              <a:ahLst/>
              <a:cxnLst/>
              <a:rect r="r" b="b" t="t" l="l"/>
              <a:pathLst>
                <a:path h="1272991" w="812800">
                  <a:moveTo>
                    <a:pt x="41007" y="0"/>
                  </a:moveTo>
                  <a:lnTo>
                    <a:pt x="771793" y="0"/>
                  </a:lnTo>
                  <a:cubicBezTo>
                    <a:pt x="794441" y="0"/>
                    <a:pt x="812800" y="18359"/>
                    <a:pt x="812800" y="41007"/>
                  </a:cubicBezTo>
                  <a:lnTo>
                    <a:pt x="812800" y="1231984"/>
                  </a:lnTo>
                  <a:cubicBezTo>
                    <a:pt x="812800" y="1242860"/>
                    <a:pt x="808480" y="1253291"/>
                    <a:pt x="800789" y="1260981"/>
                  </a:cubicBezTo>
                  <a:cubicBezTo>
                    <a:pt x="793099" y="1268671"/>
                    <a:pt x="782669" y="1272991"/>
                    <a:pt x="771793" y="1272991"/>
                  </a:cubicBezTo>
                  <a:lnTo>
                    <a:pt x="41007" y="1272991"/>
                  </a:lnTo>
                  <a:cubicBezTo>
                    <a:pt x="18359" y="1272991"/>
                    <a:pt x="0" y="1254632"/>
                    <a:pt x="0" y="1231984"/>
                  </a:cubicBezTo>
                  <a:lnTo>
                    <a:pt x="0" y="41007"/>
                  </a:lnTo>
                  <a:cubicBezTo>
                    <a:pt x="0" y="18359"/>
                    <a:pt x="18359" y="0"/>
                    <a:pt x="41007" y="0"/>
                  </a:cubicBezTo>
                  <a:close/>
                </a:path>
              </a:pathLst>
            </a:custGeom>
            <a:blipFill>
              <a:blip r:embed="rId2"/>
              <a:stretch>
                <a:fillRect l="-9897" t="0" r="-9897" b="0"/>
              </a:stretch>
            </a:blipFill>
          </p:spPr>
        </p:sp>
      </p:grpSp>
      <p:grpSp>
        <p:nvGrpSpPr>
          <p:cNvPr name="Group 4" id="4"/>
          <p:cNvGrpSpPr/>
          <p:nvPr/>
        </p:nvGrpSpPr>
        <p:grpSpPr>
          <a:xfrm rot="0">
            <a:off x="6972854" y="-635057"/>
            <a:ext cx="4342292" cy="4342292"/>
            <a:chOff x="0" y="0"/>
            <a:chExt cx="1143649" cy="1143649"/>
          </a:xfrm>
        </p:grpSpPr>
        <p:sp>
          <p:nvSpPr>
            <p:cNvPr name="Freeform 5" id="5"/>
            <p:cNvSpPr/>
            <p:nvPr/>
          </p:nvSpPr>
          <p:spPr>
            <a:xfrm flipH="false" flipV="false" rot="0">
              <a:off x="0" y="0"/>
              <a:ext cx="1143649" cy="1143649"/>
            </a:xfrm>
            <a:custGeom>
              <a:avLst/>
              <a:gdLst/>
              <a:ahLst/>
              <a:cxnLst/>
              <a:rect r="r" b="b" t="t" l="l"/>
              <a:pathLst>
                <a:path h="1143649" w="1143649">
                  <a:moveTo>
                    <a:pt x="53487" y="0"/>
                  </a:moveTo>
                  <a:lnTo>
                    <a:pt x="1090162" y="0"/>
                  </a:lnTo>
                  <a:cubicBezTo>
                    <a:pt x="1119702" y="0"/>
                    <a:pt x="1143649" y="23947"/>
                    <a:pt x="1143649" y="53487"/>
                  </a:cubicBezTo>
                  <a:lnTo>
                    <a:pt x="1143649" y="1090162"/>
                  </a:lnTo>
                  <a:cubicBezTo>
                    <a:pt x="1143649" y="1119702"/>
                    <a:pt x="1119702" y="1143649"/>
                    <a:pt x="1090162" y="1143649"/>
                  </a:cubicBezTo>
                  <a:lnTo>
                    <a:pt x="53487" y="1143649"/>
                  </a:lnTo>
                  <a:cubicBezTo>
                    <a:pt x="23947" y="1143649"/>
                    <a:pt x="0" y="1119702"/>
                    <a:pt x="0" y="1090162"/>
                  </a:cubicBezTo>
                  <a:lnTo>
                    <a:pt x="0" y="53487"/>
                  </a:lnTo>
                  <a:cubicBezTo>
                    <a:pt x="0" y="23947"/>
                    <a:pt x="23947" y="0"/>
                    <a:pt x="53487" y="0"/>
                  </a:cubicBezTo>
                  <a:close/>
                </a:path>
              </a:pathLst>
            </a:custGeom>
            <a:solidFill>
              <a:srgbClr val="FFFFFF"/>
            </a:solidFill>
            <a:ln cap="rnd">
              <a:noFill/>
              <a:prstDash val="solid"/>
              <a:round/>
            </a:ln>
          </p:spPr>
        </p:sp>
        <p:sp>
          <p:nvSpPr>
            <p:cNvPr name="TextBox 6" id="6"/>
            <p:cNvSpPr txBox="true"/>
            <p:nvPr/>
          </p:nvSpPr>
          <p:spPr>
            <a:xfrm>
              <a:off x="0" y="-57150"/>
              <a:ext cx="1143649" cy="1200799"/>
            </a:xfrm>
            <a:prstGeom prst="rect">
              <a:avLst/>
            </a:prstGeom>
          </p:spPr>
          <p:txBody>
            <a:bodyPr anchor="ctr" rtlCol="false" tIns="50800" lIns="50800" bIns="50800" rIns="50800"/>
            <a:lstStyle/>
            <a:p>
              <a:pPr algn="ctr">
                <a:lnSpc>
                  <a:spcPts val="2799"/>
                </a:lnSpc>
              </a:pPr>
            </a:p>
          </p:txBody>
        </p:sp>
      </p:grpSp>
      <p:grpSp>
        <p:nvGrpSpPr>
          <p:cNvPr name="Group 7" id="7"/>
          <p:cNvGrpSpPr/>
          <p:nvPr/>
        </p:nvGrpSpPr>
        <p:grpSpPr>
          <a:xfrm rot="0">
            <a:off x="7062461" y="-517453"/>
            <a:ext cx="4163077" cy="416307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2772" y="0"/>
                  </a:moveTo>
                  <a:lnTo>
                    <a:pt x="770028" y="0"/>
                  </a:lnTo>
                  <a:cubicBezTo>
                    <a:pt x="781372" y="0"/>
                    <a:pt x="792251" y="4506"/>
                    <a:pt x="800272" y="12528"/>
                  </a:cubicBezTo>
                  <a:cubicBezTo>
                    <a:pt x="808294" y="20549"/>
                    <a:pt x="812800" y="31428"/>
                    <a:pt x="812800" y="42772"/>
                  </a:cubicBezTo>
                  <a:lnTo>
                    <a:pt x="812800" y="770028"/>
                  </a:lnTo>
                  <a:cubicBezTo>
                    <a:pt x="812800" y="781372"/>
                    <a:pt x="808294" y="792251"/>
                    <a:pt x="800272" y="800272"/>
                  </a:cubicBezTo>
                  <a:cubicBezTo>
                    <a:pt x="792251" y="808294"/>
                    <a:pt x="781372" y="812800"/>
                    <a:pt x="770028" y="812800"/>
                  </a:cubicBezTo>
                  <a:lnTo>
                    <a:pt x="42772" y="812800"/>
                  </a:lnTo>
                  <a:cubicBezTo>
                    <a:pt x="31428" y="812800"/>
                    <a:pt x="20549" y="808294"/>
                    <a:pt x="12528" y="800272"/>
                  </a:cubicBezTo>
                  <a:cubicBezTo>
                    <a:pt x="4506" y="792251"/>
                    <a:pt x="0" y="781372"/>
                    <a:pt x="0" y="770028"/>
                  </a:cubicBezTo>
                  <a:lnTo>
                    <a:pt x="0" y="42772"/>
                  </a:lnTo>
                  <a:cubicBezTo>
                    <a:pt x="0" y="31428"/>
                    <a:pt x="4506" y="20549"/>
                    <a:pt x="12528" y="12528"/>
                  </a:cubicBezTo>
                  <a:cubicBezTo>
                    <a:pt x="20549" y="4506"/>
                    <a:pt x="31428" y="0"/>
                    <a:pt x="42772" y="0"/>
                  </a:cubicBezTo>
                  <a:close/>
                </a:path>
              </a:pathLst>
            </a:custGeom>
            <a:blipFill>
              <a:blip r:embed="rId3"/>
              <a:stretch>
                <a:fillRect l="0" t="-19182" r="0" b="-19182"/>
              </a:stretch>
            </a:blipFill>
          </p:spPr>
        </p:sp>
      </p:grpSp>
      <p:grpSp>
        <p:nvGrpSpPr>
          <p:cNvPr name="Group 9" id="9"/>
          <p:cNvGrpSpPr/>
          <p:nvPr/>
        </p:nvGrpSpPr>
        <p:grpSpPr>
          <a:xfrm rot="0">
            <a:off x="12474687" y="4460203"/>
            <a:ext cx="2533117" cy="640569"/>
            <a:chOff x="0" y="0"/>
            <a:chExt cx="357057" cy="90292"/>
          </a:xfrm>
        </p:grpSpPr>
        <p:sp>
          <p:nvSpPr>
            <p:cNvPr name="Freeform 10" id="10"/>
            <p:cNvSpPr/>
            <p:nvPr/>
          </p:nvSpPr>
          <p:spPr>
            <a:xfrm flipH="false" flipV="false" rot="0">
              <a:off x="0" y="0"/>
              <a:ext cx="357057" cy="90292"/>
            </a:xfrm>
            <a:custGeom>
              <a:avLst/>
              <a:gdLst/>
              <a:ahLst/>
              <a:cxnLst/>
              <a:rect r="r" b="b" t="t" l="l"/>
              <a:pathLst>
                <a:path h="90292" w="357057">
                  <a:moveTo>
                    <a:pt x="45146" y="0"/>
                  </a:moveTo>
                  <a:lnTo>
                    <a:pt x="311911" y="0"/>
                  </a:lnTo>
                  <a:cubicBezTo>
                    <a:pt x="336844" y="0"/>
                    <a:pt x="357057" y="20213"/>
                    <a:pt x="357057" y="45146"/>
                  </a:cubicBezTo>
                  <a:lnTo>
                    <a:pt x="357057" y="45146"/>
                  </a:lnTo>
                  <a:cubicBezTo>
                    <a:pt x="357057" y="57119"/>
                    <a:pt x="352300" y="68602"/>
                    <a:pt x="343834" y="77069"/>
                  </a:cubicBezTo>
                  <a:cubicBezTo>
                    <a:pt x="335367" y="85535"/>
                    <a:pt x="323884" y="90292"/>
                    <a:pt x="311911" y="90292"/>
                  </a:cubicBezTo>
                  <a:lnTo>
                    <a:pt x="45146" y="90292"/>
                  </a:lnTo>
                  <a:cubicBezTo>
                    <a:pt x="33172" y="90292"/>
                    <a:pt x="21689" y="85535"/>
                    <a:pt x="13223" y="77069"/>
                  </a:cubicBezTo>
                  <a:cubicBezTo>
                    <a:pt x="4756" y="68602"/>
                    <a:pt x="0" y="57119"/>
                    <a:pt x="0" y="45146"/>
                  </a:cubicBezTo>
                  <a:lnTo>
                    <a:pt x="0" y="45146"/>
                  </a:lnTo>
                  <a:cubicBezTo>
                    <a:pt x="0" y="33172"/>
                    <a:pt x="4756" y="21689"/>
                    <a:pt x="13223" y="13223"/>
                  </a:cubicBezTo>
                  <a:cubicBezTo>
                    <a:pt x="21689" y="4756"/>
                    <a:pt x="33172" y="0"/>
                    <a:pt x="45146" y="0"/>
                  </a:cubicBezTo>
                  <a:close/>
                </a:path>
              </a:pathLst>
            </a:custGeom>
            <a:solidFill>
              <a:srgbClr val="000000"/>
            </a:solidFill>
            <a:ln w="9525" cap="rnd">
              <a:solidFill>
                <a:srgbClr val="FFFFFF"/>
              </a:solidFill>
              <a:prstDash val="solid"/>
              <a:round/>
            </a:ln>
          </p:spPr>
        </p:sp>
        <p:sp>
          <p:nvSpPr>
            <p:cNvPr name="TextBox 11" id="11"/>
            <p:cNvSpPr txBox="true"/>
            <p:nvPr/>
          </p:nvSpPr>
          <p:spPr>
            <a:xfrm>
              <a:off x="0" y="-57150"/>
              <a:ext cx="357057" cy="147442"/>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2474687" y="2737649"/>
            <a:ext cx="1138471" cy="238425"/>
            <a:chOff x="0" y="0"/>
            <a:chExt cx="1517962" cy="317900"/>
          </a:xfrm>
        </p:grpSpPr>
        <p:grpSp>
          <p:nvGrpSpPr>
            <p:cNvPr name="Group 13" id="13"/>
            <p:cNvGrpSpPr/>
            <p:nvPr/>
          </p:nvGrpSpPr>
          <p:grpSpPr>
            <a:xfrm rot="0">
              <a:off x="0" y="0"/>
              <a:ext cx="1021780" cy="317900"/>
              <a:chOff x="0" y="0"/>
              <a:chExt cx="108019" cy="33607"/>
            </a:xfrm>
          </p:grpSpPr>
          <p:sp>
            <p:nvSpPr>
              <p:cNvPr name="Freeform 14" id="14"/>
              <p:cNvSpPr/>
              <p:nvPr/>
            </p:nvSpPr>
            <p:spPr>
              <a:xfrm flipH="false" flipV="false" rot="0">
                <a:off x="0" y="0"/>
                <a:ext cx="108019" cy="33607"/>
              </a:xfrm>
              <a:custGeom>
                <a:avLst/>
                <a:gdLst/>
                <a:ahLst/>
                <a:cxnLst/>
                <a:rect r="r" b="b" t="t" l="l"/>
                <a:pathLst>
                  <a:path h="33607" w="108019">
                    <a:moveTo>
                      <a:pt x="16804" y="0"/>
                    </a:moveTo>
                    <a:lnTo>
                      <a:pt x="91215" y="0"/>
                    </a:lnTo>
                    <a:cubicBezTo>
                      <a:pt x="95672" y="0"/>
                      <a:pt x="99946" y="1770"/>
                      <a:pt x="103097" y="4922"/>
                    </a:cubicBezTo>
                    <a:cubicBezTo>
                      <a:pt x="106249" y="8073"/>
                      <a:pt x="108019" y="12347"/>
                      <a:pt x="108019" y="16804"/>
                    </a:cubicBezTo>
                    <a:lnTo>
                      <a:pt x="108019" y="16804"/>
                    </a:lnTo>
                    <a:cubicBezTo>
                      <a:pt x="108019" y="26084"/>
                      <a:pt x="100496" y="33607"/>
                      <a:pt x="91215" y="33607"/>
                    </a:cubicBezTo>
                    <a:lnTo>
                      <a:pt x="16804" y="33607"/>
                    </a:lnTo>
                    <a:cubicBezTo>
                      <a:pt x="7523" y="33607"/>
                      <a:pt x="0" y="26084"/>
                      <a:pt x="0" y="16804"/>
                    </a:cubicBezTo>
                    <a:lnTo>
                      <a:pt x="0" y="16804"/>
                    </a:lnTo>
                    <a:cubicBezTo>
                      <a:pt x="0" y="7523"/>
                      <a:pt x="7523" y="0"/>
                      <a:pt x="16804" y="0"/>
                    </a:cubicBezTo>
                    <a:close/>
                  </a:path>
                </a:pathLst>
              </a:custGeom>
              <a:gradFill rotWithShape="true">
                <a:gsLst>
                  <a:gs pos="0">
                    <a:srgbClr val="FFFFFF">
                      <a:alpha val="100000"/>
                    </a:srgbClr>
                  </a:gs>
                  <a:gs pos="50000">
                    <a:srgbClr val="A4A4A4">
                      <a:alpha val="100000"/>
                    </a:srgbClr>
                  </a:gs>
                  <a:gs pos="100000">
                    <a:srgbClr val="000000">
                      <a:alpha val="100000"/>
                    </a:srgbClr>
                  </a:gs>
                </a:gsLst>
                <a:lin ang="0"/>
              </a:gradFill>
              <a:ln cap="sq">
                <a:noFill/>
                <a:prstDash val="solid"/>
                <a:miter/>
              </a:ln>
            </p:spPr>
          </p:sp>
          <p:sp>
            <p:nvSpPr>
              <p:cNvPr name="TextBox 15" id="15"/>
              <p:cNvSpPr txBox="true"/>
              <p:nvPr/>
            </p:nvSpPr>
            <p:spPr>
              <a:xfrm>
                <a:off x="0" y="-57150"/>
                <a:ext cx="108019" cy="90757"/>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1200062" y="0"/>
              <a:ext cx="317900" cy="31790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50000">
                    <a:srgbClr val="A4A4A4">
                      <a:alpha val="100000"/>
                    </a:srgbClr>
                  </a:gs>
                  <a:gs pos="100000">
                    <a:srgbClr val="000000">
                      <a:alpha val="100000"/>
                    </a:srgbClr>
                  </a:gs>
                </a:gsLst>
                <a:lin ang="0"/>
              </a:gradFill>
              <a:ln cap="sq">
                <a:noFill/>
                <a:prstDash val="solid"/>
                <a:miter/>
              </a:ln>
            </p:spPr>
          </p:sp>
          <p:sp>
            <p:nvSpPr>
              <p:cNvPr name="TextBox 18" id="18"/>
              <p:cNvSpPr txBox="true"/>
              <p:nvPr/>
            </p:nvSpPr>
            <p:spPr>
              <a:xfrm>
                <a:off x="76200" y="19050"/>
                <a:ext cx="660400" cy="717550"/>
              </a:xfrm>
              <a:prstGeom prst="rect">
                <a:avLst/>
              </a:prstGeom>
            </p:spPr>
            <p:txBody>
              <a:bodyPr anchor="ctr" rtlCol="false" tIns="50800" lIns="50800" bIns="50800" rIns="50800"/>
              <a:lstStyle/>
              <a:p>
                <a:pPr algn="ctr">
                  <a:lnSpc>
                    <a:spcPts val="2659"/>
                  </a:lnSpc>
                  <a:spcBef>
                    <a:spcPct val="0"/>
                  </a:spcBef>
                </a:pPr>
              </a:p>
            </p:txBody>
          </p:sp>
        </p:grpSp>
      </p:grpSp>
      <p:sp>
        <p:nvSpPr>
          <p:cNvPr name="Freeform 19" id="19"/>
          <p:cNvSpPr/>
          <p:nvPr/>
        </p:nvSpPr>
        <p:spPr>
          <a:xfrm flipH="false" flipV="false" rot="0">
            <a:off x="1028700" y="853229"/>
            <a:ext cx="3635217" cy="652534"/>
          </a:xfrm>
          <a:custGeom>
            <a:avLst/>
            <a:gdLst/>
            <a:ahLst/>
            <a:cxnLst/>
            <a:rect r="r" b="b" t="t" l="l"/>
            <a:pathLst>
              <a:path h="652534" w="3635217">
                <a:moveTo>
                  <a:pt x="0" y="0"/>
                </a:moveTo>
                <a:lnTo>
                  <a:pt x="3635217" y="0"/>
                </a:lnTo>
                <a:lnTo>
                  <a:pt x="3635217" y="652534"/>
                </a:lnTo>
                <a:lnTo>
                  <a:pt x="0" y="652534"/>
                </a:lnTo>
                <a:lnTo>
                  <a:pt x="0" y="0"/>
                </a:lnTo>
                <a:close/>
              </a:path>
            </a:pathLst>
          </a:custGeom>
          <a:blipFill>
            <a:blip r:embed="rId4"/>
            <a:stretch>
              <a:fillRect l="0" t="-225593" r="0" b="-231498"/>
            </a:stretch>
          </a:blipFill>
        </p:spPr>
      </p:sp>
      <p:sp>
        <p:nvSpPr>
          <p:cNvPr name="Freeform 20" id="20"/>
          <p:cNvSpPr/>
          <p:nvPr/>
        </p:nvSpPr>
        <p:spPr>
          <a:xfrm flipH="false" flipV="false" rot="0">
            <a:off x="604703" y="8979931"/>
            <a:ext cx="2295754" cy="556737"/>
          </a:xfrm>
          <a:custGeom>
            <a:avLst/>
            <a:gdLst/>
            <a:ahLst/>
            <a:cxnLst/>
            <a:rect r="r" b="b" t="t" l="l"/>
            <a:pathLst>
              <a:path h="556737" w="2295754">
                <a:moveTo>
                  <a:pt x="0" y="0"/>
                </a:moveTo>
                <a:lnTo>
                  <a:pt x="2295754" y="0"/>
                </a:lnTo>
                <a:lnTo>
                  <a:pt x="2295754" y="556738"/>
                </a:lnTo>
                <a:lnTo>
                  <a:pt x="0" y="556738"/>
                </a:lnTo>
                <a:lnTo>
                  <a:pt x="0" y="0"/>
                </a:lnTo>
                <a:close/>
              </a:path>
            </a:pathLst>
          </a:custGeom>
          <a:blipFill>
            <a:blip r:embed="rId5"/>
            <a:stretch>
              <a:fillRect l="0" t="-157061" r="0" b="-155296"/>
            </a:stretch>
          </a:blipFill>
        </p:spPr>
      </p:sp>
      <p:sp>
        <p:nvSpPr>
          <p:cNvPr name="TextBox 21" id="21"/>
          <p:cNvSpPr txBox="true"/>
          <p:nvPr/>
        </p:nvSpPr>
        <p:spPr>
          <a:xfrm rot="0">
            <a:off x="12474687" y="5577022"/>
            <a:ext cx="5085020" cy="1110616"/>
          </a:xfrm>
          <a:prstGeom prst="rect">
            <a:avLst/>
          </a:prstGeom>
        </p:spPr>
        <p:txBody>
          <a:bodyPr anchor="t" rtlCol="false" tIns="0" lIns="0" bIns="0" rIns="0">
            <a:spAutoFit/>
          </a:bodyPr>
          <a:lstStyle/>
          <a:p>
            <a:pPr algn="l">
              <a:lnSpc>
                <a:spcPts val="7680"/>
              </a:lnSpc>
            </a:pPr>
            <a:r>
              <a:rPr lang="en-US" sz="8000" b="true">
                <a:solidFill>
                  <a:srgbClr val="FFFFFF"/>
                </a:solidFill>
                <a:latin typeface="Poppins Bold"/>
                <a:ea typeface="Poppins Bold"/>
                <a:cs typeface="Poppins Bold"/>
                <a:sym typeface="Poppins Bold"/>
              </a:rPr>
              <a:t>STARSHIP</a:t>
            </a:r>
          </a:p>
        </p:txBody>
      </p:sp>
      <p:sp>
        <p:nvSpPr>
          <p:cNvPr name="TextBox 22" id="22"/>
          <p:cNvSpPr txBox="true"/>
          <p:nvPr/>
        </p:nvSpPr>
        <p:spPr>
          <a:xfrm rot="0">
            <a:off x="12757554" y="4572541"/>
            <a:ext cx="1967384" cy="358775"/>
          </a:xfrm>
          <a:prstGeom prst="rect">
            <a:avLst/>
          </a:prstGeom>
        </p:spPr>
        <p:txBody>
          <a:bodyPr anchor="t" rtlCol="false" tIns="0" lIns="0" bIns="0" rIns="0">
            <a:spAutoFit/>
          </a:bodyPr>
          <a:lstStyle/>
          <a:p>
            <a:pPr algn="ctr">
              <a:lnSpc>
                <a:spcPts val="2799"/>
              </a:lnSpc>
              <a:spcBef>
                <a:spcPct val="0"/>
              </a:spcBef>
            </a:pPr>
            <a:r>
              <a:rPr lang="en-US" b="true" sz="1999">
                <a:solidFill>
                  <a:srgbClr val="FFFFFF"/>
                </a:solidFill>
                <a:latin typeface="Poppins Bold"/>
                <a:ea typeface="Poppins Bold"/>
                <a:cs typeface="Poppins Bold"/>
                <a:sym typeface="Poppins Bold"/>
              </a:rPr>
              <a:t>RELAUNCH</a:t>
            </a:r>
          </a:p>
        </p:txBody>
      </p:sp>
      <p:sp>
        <p:nvSpPr>
          <p:cNvPr name="TextBox 23" id="23"/>
          <p:cNvSpPr txBox="true"/>
          <p:nvPr/>
        </p:nvSpPr>
        <p:spPr>
          <a:xfrm rot="0">
            <a:off x="1129229" y="2733037"/>
            <a:ext cx="4595850" cy="2139950"/>
          </a:xfrm>
          <a:prstGeom prst="rect">
            <a:avLst/>
          </a:prstGeom>
        </p:spPr>
        <p:txBody>
          <a:bodyPr anchor="t" rtlCol="false" tIns="0" lIns="0" bIns="0" rIns="0">
            <a:spAutoFit/>
          </a:bodyPr>
          <a:lstStyle/>
          <a:p>
            <a:pPr algn="just">
              <a:lnSpc>
                <a:spcPts val="3400"/>
              </a:lnSpc>
            </a:pPr>
            <a:r>
              <a:rPr lang="en-US" sz="2000">
                <a:solidFill>
                  <a:srgbClr val="FFFFFF"/>
                </a:solidFill>
                <a:latin typeface="Poppins"/>
                <a:ea typeface="Poppins"/>
                <a:cs typeface="Poppins"/>
                <a:sym typeface="Poppins"/>
              </a:rPr>
              <a:t>Engineered for efficiency, ensuring seamless operations on the Moon. Its modular design allows for adaptability and sustainability in challenging environments.</a:t>
            </a:r>
          </a:p>
        </p:txBody>
      </p:sp>
      <p:sp>
        <p:nvSpPr>
          <p:cNvPr name="TextBox 24" id="24"/>
          <p:cNvSpPr txBox="true"/>
          <p:nvPr/>
        </p:nvSpPr>
        <p:spPr>
          <a:xfrm rot="0">
            <a:off x="1129229" y="1991303"/>
            <a:ext cx="5170117" cy="711200"/>
          </a:xfrm>
          <a:prstGeom prst="rect">
            <a:avLst/>
          </a:prstGeom>
        </p:spPr>
        <p:txBody>
          <a:bodyPr anchor="t" rtlCol="false" tIns="0" lIns="0" bIns="0" rIns="0">
            <a:spAutoFit/>
          </a:bodyPr>
          <a:lstStyle/>
          <a:p>
            <a:pPr algn="l">
              <a:lnSpc>
                <a:spcPts val="2799"/>
              </a:lnSpc>
              <a:spcBef>
                <a:spcPct val="0"/>
              </a:spcBef>
            </a:pPr>
            <a:r>
              <a:rPr lang="en-US" b="true" sz="1999">
                <a:solidFill>
                  <a:srgbClr val="FFFFFF"/>
                </a:solidFill>
                <a:latin typeface="Poppins Bold"/>
                <a:ea typeface="Poppins Bold"/>
                <a:cs typeface="Poppins Bold"/>
                <a:sym typeface="Poppins Bold"/>
              </a:rPr>
              <a:t>Reusable and optimized for lunar operations.</a:t>
            </a:r>
          </a:p>
        </p:txBody>
      </p:sp>
      <p:sp>
        <p:nvSpPr>
          <p:cNvPr name="TextBox 25" id="25"/>
          <p:cNvSpPr txBox="true"/>
          <p:nvPr/>
        </p:nvSpPr>
        <p:spPr>
          <a:xfrm rot="0">
            <a:off x="1129229" y="6377758"/>
            <a:ext cx="4595850" cy="2139950"/>
          </a:xfrm>
          <a:prstGeom prst="rect">
            <a:avLst/>
          </a:prstGeom>
        </p:spPr>
        <p:txBody>
          <a:bodyPr anchor="t" rtlCol="false" tIns="0" lIns="0" bIns="0" rIns="0">
            <a:spAutoFit/>
          </a:bodyPr>
          <a:lstStyle/>
          <a:p>
            <a:pPr algn="just">
              <a:lnSpc>
                <a:spcPts val="3400"/>
              </a:lnSpc>
            </a:pPr>
            <a:r>
              <a:rPr lang="en-US" sz="2000">
                <a:solidFill>
                  <a:srgbClr val="FFFFFF"/>
                </a:solidFill>
                <a:latin typeface="Poppins"/>
                <a:ea typeface="Poppins"/>
                <a:cs typeface="Poppins"/>
                <a:sym typeface="Poppins"/>
              </a:rPr>
              <a:t>Crafted to integrate with Starship class vehicles, Horizon Alpha guarantees compatibility, enhancing payload capacity and mission flexibility.</a:t>
            </a:r>
          </a:p>
        </p:txBody>
      </p:sp>
      <p:sp>
        <p:nvSpPr>
          <p:cNvPr name="TextBox 26" id="26"/>
          <p:cNvSpPr txBox="true"/>
          <p:nvPr/>
        </p:nvSpPr>
        <p:spPr>
          <a:xfrm rot="0">
            <a:off x="1129229" y="5617771"/>
            <a:ext cx="4043637" cy="711200"/>
          </a:xfrm>
          <a:prstGeom prst="rect">
            <a:avLst/>
          </a:prstGeom>
        </p:spPr>
        <p:txBody>
          <a:bodyPr anchor="t" rtlCol="false" tIns="0" lIns="0" bIns="0" rIns="0">
            <a:spAutoFit/>
          </a:bodyPr>
          <a:lstStyle/>
          <a:p>
            <a:pPr algn="l">
              <a:lnSpc>
                <a:spcPts val="2799"/>
              </a:lnSpc>
              <a:spcBef>
                <a:spcPct val="0"/>
              </a:spcBef>
            </a:pPr>
            <a:r>
              <a:rPr lang="en-US" b="true" sz="1999">
                <a:solidFill>
                  <a:srgbClr val="FFFFFF"/>
                </a:solidFill>
                <a:latin typeface="Poppins Bold"/>
                <a:ea typeface="Poppins Bold"/>
                <a:cs typeface="Poppins Bold"/>
                <a:sym typeface="Poppins Bold"/>
              </a:rPr>
              <a:t>Designed for Starship Class rockets.</a:t>
            </a:r>
          </a:p>
        </p:txBody>
      </p:sp>
      <p:sp>
        <p:nvSpPr>
          <p:cNvPr name="TextBox 27" id="27"/>
          <p:cNvSpPr txBox="true"/>
          <p:nvPr/>
        </p:nvSpPr>
        <p:spPr>
          <a:xfrm rot="0">
            <a:off x="12474687" y="6792413"/>
            <a:ext cx="3411378" cy="1110616"/>
          </a:xfrm>
          <a:prstGeom prst="rect">
            <a:avLst/>
          </a:prstGeom>
        </p:spPr>
        <p:txBody>
          <a:bodyPr anchor="t" rtlCol="false" tIns="0" lIns="0" bIns="0" rIns="0">
            <a:spAutoFit/>
          </a:bodyPr>
          <a:lstStyle/>
          <a:p>
            <a:pPr algn="l">
              <a:lnSpc>
                <a:spcPts val="7680"/>
              </a:lnSpc>
            </a:pPr>
            <a:r>
              <a:rPr lang="en-US" sz="8000" b="true">
                <a:solidFill>
                  <a:srgbClr val="FFFFFF"/>
                </a:solidFill>
                <a:latin typeface="Poppins Bold"/>
                <a:ea typeface="Poppins Bold"/>
                <a:cs typeface="Poppins Bold"/>
                <a:sym typeface="Poppins Bold"/>
              </a:rPr>
              <a:t>CLASS</a:t>
            </a:r>
          </a:p>
        </p:txBody>
      </p:sp>
    </p:spTree>
  </p:cSld>
  <p:clrMapOvr>
    <a:masterClrMapping/>
  </p:clrMapOvr>
  <p:transition spd="fast">
    <p:wipe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DAGb6nNofPo</dc:identifier>
  <dcterms:modified xsi:type="dcterms:W3CDTF">2011-08-01T06:04:30Z</dcterms:modified>
  <cp:revision>1</cp:revision>
  <dc:title>MSJFA | DoraHacks Slideshow</dc:title>
</cp:coreProperties>
</file>